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77" r:id="rId6"/>
    <p:sldId id="296" r:id="rId7"/>
    <p:sldId id="291" r:id="rId8"/>
    <p:sldId id="292" r:id="rId9"/>
    <p:sldId id="294" r:id="rId10"/>
    <p:sldId id="297" r:id="rId11"/>
    <p:sldId id="300" r:id="rId12"/>
    <p:sldId id="299" r:id="rId13"/>
    <p:sldId id="303" r:id="rId14"/>
    <p:sldId id="304" r:id="rId15"/>
    <p:sldId id="305" r:id="rId16"/>
    <p:sldId id="307" r:id="rId17"/>
    <p:sldId id="309" r:id="rId18"/>
    <p:sldId id="311" r:id="rId19"/>
    <p:sldId id="312" r:id="rId20"/>
    <p:sldId id="315" r:id="rId21"/>
    <p:sldId id="317" r:id="rId22"/>
    <p:sldId id="319" r:id="rId23"/>
    <p:sldId id="313" r:id="rId24"/>
    <p:sldId id="321" r:id="rId25"/>
    <p:sldId id="324" r:id="rId26"/>
    <p:sldId id="326" r:id="rId27"/>
    <p:sldId id="327"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Umereni stil 2 – Naglašavanj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3215" autoAdjust="0"/>
  </p:normalViewPr>
  <p:slideViewPr>
    <p:cSldViewPr snapToGrid="0">
      <p:cViewPr varScale="1">
        <p:scale>
          <a:sx n="78" d="100"/>
          <a:sy n="78" d="100"/>
        </p:scale>
        <p:origin x="830" y="6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960DB-485F-49A8-B37F-D1FC13363C0C}"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sr-Latn-RS"/>
        </a:p>
      </dgm:t>
    </dgm:pt>
    <dgm:pt modelId="{77FF4032-0675-4B92-B6DB-A9E276A37C4E}">
      <dgm:prSet phldrT="[Tekst]"/>
      <dgm:spPr/>
      <dgm:t>
        <a:bodyPr/>
        <a:lstStyle/>
        <a:p>
          <a:r>
            <a:rPr lang="en-US" dirty="0"/>
            <a:t>FASTA file parsing</a:t>
          </a:r>
          <a:endParaRPr lang="sr-Latn-RS" dirty="0"/>
        </a:p>
      </dgm:t>
    </dgm:pt>
    <dgm:pt modelId="{E9F37431-1AC8-4D3F-9C81-DED1F57444DE}" type="parTrans" cxnId="{57FA4598-AE26-465E-9BE1-F0319077F875}">
      <dgm:prSet/>
      <dgm:spPr/>
      <dgm:t>
        <a:bodyPr/>
        <a:lstStyle/>
        <a:p>
          <a:endParaRPr lang="sr-Latn-RS"/>
        </a:p>
      </dgm:t>
    </dgm:pt>
    <dgm:pt modelId="{D79A39CE-130B-4EA7-AB3D-88760A8F986C}" type="sibTrans" cxnId="{57FA4598-AE26-465E-9BE1-F0319077F875}">
      <dgm:prSet/>
      <dgm:spPr/>
      <dgm:t>
        <a:bodyPr/>
        <a:lstStyle/>
        <a:p>
          <a:endParaRPr lang="sr-Latn-RS"/>
        </a:p>
      </dgm:t>
    </dgm:pt>
    <dgm:pt modelId="{65FA2B4A-4FF7-4760-B501-34749469E5B0}">
      <dgm:prSet phldrT="[Tekst]"/>
      <dgm:spPr/>
      <dgm:t>
        <a:bodyPr/>
        <a:lstStyle/>
        <a:p>
          <a:r>
            <a:rPr lang="en-US" dirty="0"/>
            <a:t>Genome sequence fragmentation</a:t>
          </a:r>
          <a:endParaRPr lang="sr-Latn-RS" dirty="0"/>
        </a:p>
      </dgm:t>
    </dgm:pt>
    <dgm:pt modelId="{96A50AF6-D895-46DE-83D4-8263E162C7FB}" type="parTrans" cxnId="{C96BF071-1C2A-4D2E-A551-939A684E12BB}">
      <dgm:prSet/>
      <dgm:spPr/>
      <dgm:t>
        <a:bodyPr/>
        <a:lstStyle/>
        <a:p>
          <a:endParaRPr lang="sr-Latn-RS"/>
        </a:p>
      </dgm:t>
    </dgm:pt>
    <dgm:pt modelId="{95DC7EE5-69E3-411B-9DFE-74EFADDA8AE0}" type="sibTrans" cxnId="{C96BF071-1C2A-4D2E-A551-939A684E12BB}">
      <dgm:prSet/>
      <dgm:spPr/>
      <dgm:t>
        <a:bodyPr/>
        <a:lstStyle/>
        <a:p>
          <a:endParaRPr lang="sr-Latn-RS"/>
        </a:p>
      </dgm:t>
    </dgm:pt>
    <dgm:pt modelId="{BCDBF768-589A-4B56-B15E-EAB94B5963C3}">
      <dgm:prSet phldrT="[Tekst]"/>
      <dgm:spPr/>
      <dgm:t>
        <a:bodyPr/>
        <a:lstStyle/>
        <a:p>
          <a:r>
            <a:rPr lang="en-US" dirty="0"/>
            <a:t>Paired-end reads creation</a:t>
          </a:r>
          <a:endParaRPr lang="sr-Latn-RS" dirty="0"/>
        </a:p>
      </dgm:t>
    </dgm:pt>
    <dgm:pt modelId="{324287A3-4DA8-4A67-93A8-6D2E464B7B64}" type="parTrans" cxnId="{CE433213-A518-440E-B1AD-4F29105AB057}">
      <dgm:prSet/>
      <dgm:spPr/>
      <dgm:t>
        <a:bodyPr/>
        <a:lstStyle/>
        <a:p>
          <a:endParaRPr lang="sr-Latn-RS"/>
        </a:p>
      </dgm:t>
    </dgm:pt>
    <dgm:pt modelId="{599AF19C-3F72-4ACD-8432-82CC617758E4}" type="sibTrans" cxnId="{CE433213-A518-440E-B1AD-4F29105AB057}">
      <dgm:prSet/>
      <dgm:spPr/>
      <dgm:t>
        <a:bodyPr/>
        <a:lstStyle/>
        <a:p>
          <a:endParaRPr lang="sr-Latn-RS"/>
        </a:p>
      </dgm:t>
    </dgm:pt>
    <dgm:pt modelId="{515B9C76-F8F6-46EE-AC13-19078DA33FF9}">
      <dgm:prSet/>
      <dgm:spPr/>
      <dgm:t>
        <a:bodyPr/>
        <a:lstStyle/>
        <a:p>
          <a:r>
            <a:rPr lang="en-US" dirty="0"/>
            <a:t>Adding sequencing errors</a:t>
          </a:r>
          <a:endParaRPr lang="sr-Latn-RS" dirty="0"/>
        </a:p>
      </dgm:t>
    </dgm:pt>
    <dgm:pt modelId="{0DB5F939-445B-4A7A-8074-5A87BAB1C5BF}" type="parTrans" cxnId="{ACD5D12F-D445-4734-B7EB-5899979DE7CC}">
      <dgm:prSet/>
      <dgm:spPr/>
      <dgm:t>
        <a:bodyPr/>
        <a:lstStyle/>
        <a:p>
          <a:endParaRPr lang="sr-Latn-RS"/>
        </a:p>
      </dgm:t>
    </dgm:pt>
    <dgm:pt modelId="{62024BE5-701C-4198-BF8F-159E1F0D1DEA}" type="sibTrans" cxnId="{ACD5D12F-D445-4734-B7EB-5899979DE7CC}">
      <dgm:prSet/>
      <dgm:spPr/>
      <dgm:t>
        <a:bodyPr/>
        <a:lstStyle/>
        <a:p>
          <a:endParaRPr lang="sr-Latn-RS"/>
        </a:p>
      </dgm:t>
    </dgm:pt>
    <dgm:pt modelId="{4E3E2EA5-8EDB-44D1-A719-2BB20FE39FEC}">
      <dgm:prSet/>
      <dgm:spPr/>
      <dgm:t>
        <a:bodyPr/>
        <a:lstStyle/>
        <a:p>
          <a:r>
            <a:rPr lang="en-US" dirty="0"/>
            <a:t>Writing paired reads to FASTQ file</a:t>
          </a:r>
          <a:endParaRPr lang="sr-Latn-RS" dirty="0"/>
        </a:p>
      </dgm:t>
    </dgm:pt>
    <dgm:pt modelId="{2D933367-FB6C-4FF6-9FCA-862DC0563E29}" type="parTrans" cxnId="{16538463-A6E7-4E9E-A326-393D04255B12}">
      <dgm:prSet/>
      <dgm:spPr/>
      <dgm:t>
        <a:bodyPr/>
        <a:lstStyle/>
        <a:p>
          <a:endParaRPr lang="sr-Latn-RS"/>
        </a:p>
      </dgm:t>
    </dgm:pt>
    <dgm:pt modelId="{F9BF3181-50D2-4AF0-BC36-81B2B0CA8B3D}" type="sibTrans" cxnId="{16538463-A6E7-4E9E-A326-393D04255B12}">
      <dgm:prSet/>
      <dgm:spPr/>
      <dgm:t>
        <a:bodyPr/>
        <a:lstStyle/>
        <a:p>
          <a:endParaRPr lang="sr-Latn-RS"/>
        </a:p>
      </dgm:t>
    </dgm:pt>
    <dgm:pt modelId="{0DBAD320-F69C-483B-ABA6-D3654D4E8F01}">
      <dgm:prSet/>
      <dgm:spPr/>
      <dgm:t>
        <a:bodyPr/>
        <a:lstStyle/>
        <a:p>
          <a:r>
            <a:rPr lang="en-US" dirty="0"/>
            <a:t>Creating alignments/writing to SAM file</a:t>
          </a:r>
          <a:endParaRPr lang="sr-Latn-RS" dirty="0"/>
        </a:p>
      </dgm:t>
    </dgm:pt>
    <dgm:pt modelId="{D8A626FD-C958-4448-A8F9-F58FCDC409B7}" type="parTrans" cxnId="{8EB5B950-D245-4CF8-A7D7-F2D7B198E2D0}">
      <dgm:prSet/>
      <dgm:spPr/>
      <dgm:t>
        <a:bodyPr/>
        <a:lstStyle/>
        <a:p>
          <a:endParaRPr lang="sr-Latn-RS"/>
        </a:p>
      </dgm:t>
    </dgm:pt>
    <dgm:pt modelId="{E5A2C77D-72F1-4B26-B91C-C55AEDE20C09}" type="sibTrans" cxnId="{8EB5B950-D245-4CF8-A7D7-F2D7B198E2D0}">
      <dgm:prSet/>
      <dgm:spPr/>
      <dgm:t>
        <a:bodyPr/>
        <a:lstStyle/>
        <a:p>
          <a:endParaRPr lang="sr-Latn-RS"/>
        </a:p>
      </dgm:t>
    </dgm:pt>
    <dgm:pt modelId="{92C21356-C83E-4C7D-9D56-DF5F6E2C2F17}" type="pres">
      <dgm:prSet presAssocID="{557960DB-485F-49A8-B37F-D1FC13363C0C}" presName="Name0" presStyleCnt="0">
        <dgm:presLayoutVars>
          <dgm:dir/>
          <dgm:animLvl val="lvl"/>
          <dgm:resizeHandles val="exact"/>
        </dgm:presLayoutVars>
      </dgm:prSet>
      <dgm:spPr/>
    </dgm:pt>
    <dgm:pt modelId="{CF20D14B-1C28-4358-B260-0CE54549DE58}" type="pres">
      <dgm:prSet presAssocID="{0DBAD320-F69C-483B-ABA6-D3654D4E8F01}" presName="boxAndChildren" presStyleCnt="0"/>
      <dgm:spPr/>
    </dgm:pt>
    <dgm:pt modelId="{1E696AC8-89E0-4ACC-BE31-AE89A29C5AD1}" type="pres">
      <dgm:prSet presAssocID="{0DBAD320-F69C-483B-ABA6-D3654D4E8F01}" presName="parentTextBox" presStyleLbl="node1" presStyleIdx="0" presStyleCnt="6" custLinFactNeighborX="-640" custLinFactNeighborY="10294"/>
      <dgm:spPr/>
    </dgm:pt>
    <dgm:pt modelId="{01F7ECC4-6803-4A54-AAC9-955BA1F28F9B}" type="pres">
      <dgm:prSet presAssocID="{F9BF3181-50D2-4AF0-BC36-81B2B0CA8B3D}" presName="sp" presStyleCnt="0"/>
      <dgm:spPr/>
    </dgm:pt>
    <dgm:pt modelId="{38FEC257-5689-40D9-A647-E59CDE22F6BE}" type="pres">
      <dgm:prSet presAssocID="{4E3E2EA5-8EDB-44D1-A719-2BB20FE39FEC}" presName="arrowAndChildren" presStyleCnt="0"/>
      <dgm:spPr/>
    </dgm:pt>
    <dgm:pt modelId="{8D3A370B-3001-4573-8560-6E8F36AB2883}" type="pres">
      <dgm:prSet presAssocID="{4E3E2EA5-8EDB-44D1-A719-2BB20FE39FEC}" presName="parentTextArrow" presStyleLbl="node1" presStyleIdx="1" presStyleCnt="6"/>
      <dgm:spPr/>
    </dgm:pt>
    <dgm:pt modelId="{DB881E5C-1C93-4205-9320-E8AE091D7390}" type="pres">
      <dgm:prSet presAssocID="{62024BE5-701C-4198-BF8F-159E1F0D1DEA}" presName="sp" presStyleCnt="0"/>
      <dgm:spPr/>
    </dgm:pt>
    <dgm:pt modelId="{F86EB9CD-3EAF-495C-A71D-6E1C8FC8D5F4}" type="pres">
      <dgm:prSet presAssocID="{515B9C76-F8F6-46EE-AC13-19078DA33FF9}" presName="arrowAndChildren" presStyleCnt="0"/>
      <dgm:spPr/>
    </dgm:pt>
    <dgm:pt modelId="{4F6E314F-44F8-486E-91F6-39A07AA9A7E1}" type="pres">
      <dgm:prSet presAssocID="{515B9C76-F8F6-46EE-AC13-19078DA33FF9}" presName="parentTextArrow" presStyleLbl="node1" presStyleIdx="2" presStyleCnt="6"/>
      <dgm:spPr/>
    </dgm:pt>
    <dgm:pt modelId="{351E35A2-1A94-4E43-B5F6-127CE01FEC4A}" type="pres">
      <dgm:prSet presAssocID="{599AF19C-3F72-4ACD-8432-82CC617758E4}" presName="sp" presStyleCnt="0"/>
      <dgm:spPr/>
    </dgm:pt>
    <dgm:pt modelId="{A73CB179-D67E-49C9-87B1-4D618D7DF145}" type="pres">
      <dgm:prSet presAssocID="{BCDBF768-589A-4B56-B15E-EAB94B5963C3}" presName="arrowAndChildren" presStyleCnt="0"/>
      <dgm:spPr/>
    </dgm:pt>
    <dgm:pt modelId="{7F137974-BCA4-43F5-8B79-BE70AC7336DB}" type="pres">
      <dgm:prSet presAssocID="{BCDBF768-589A-4B56-B15E-EAB94B5963C3}" presName="parentTextArrow" presStyleLbl="node1" presStyleIdx="3" presStyleCnt="6"/>
      <dgm:spPr/>
    </dgm:pt>
    <dgm:pt modelId="{C8236DCE-ED10-4108-A76A-7359A338EE58}" type="pres">
      <dgm:prSet presAssocID="{95DC7EE5-69E3-411B-9DFE-74EFADDA8AE0}" presName="sp" presStyleCnt="0"/>
      <dgm:spPr/>
    </dgm:pt>
    <dgm:pt modelId="{1D83452D-0780-46D0-BAA3-D75DC173E6E0}" type="pres">
      <dgm:prSet presAssocID="{65FA2B4A-4FF7-4760-B501-34749469E5B0}" presName="arrowAndChildren" presStyleCnt="0"/>
      <dgm:spPr/>
    </dgm:pt>
    <dgm:pt modelId="{4126DBEA-E964-4B03-96FE-E57B397ABC01}" type="pres">
      <dgm:prSet presAssocID="{65FA2B4A-4FF7-4760-B501-34749469E5B0}" presName="parentTextArrow" presStyleLbl="node1" presStyleIdx="4" presStyleCnt="6"/>
      <dgm:spPr/>
    </dgm:pt>
    <dgm:pt modelId="{709A6885-0F6A-4AF8-880C-7AC8B2C64531}" type="pres">
      <dgm:prSet presAssocID="{D79A39CE-130B-4EA7-AB3D-88760A8F986C}" presName="sp" presStyleCnt="0"/>
      <dgm:spPr/>
    </dgm:pt>
    <dgm:pt modelId="{6D1911EF-BB01-4CE7-87DF-4DAC2F14F72F}" type="pres">
      <dgm:prSet presAssocID="{77FF4032-0675-4B92-B6DB-A9E276A37C4E}" presName="arrowAndChildren" presStyleCnt="0"/>
      <dgm:spPr/>
    </dgm:pt>
    <dgm:pt modelId="{E397D03F-D2AB-4C87-828E-14E3F7266B27}" type="pres">
      <dgm:prSet presAssocID="{77FF4032-0675-4B92-B6DB-A9E276A37C4E}" presName="parentTextArrow" presStyleLbl="node1" presStyleIdx="5" presStyleCnt="6" custLinFactNeighborY="-43608"/>
      <dgm:spPr/>
    </dgm:pt>
  </dgm:ptLst>
  <dgm:cxnLst>
    <dgm:cxn modelId="{CE433213-A518-440E-B1AD-4F29105AB057}" srcId="{557960DB-485F-49A8-B37F-D1FC13363C0C}" destId="{BCDBF768-589A-4B56-B15E-EAB94B5963C3}" srcOrd="2" destOrd="0" parTransId="{324287A3-4DA8-4A67-93A8-6D2E464B7B64}" sibTransId="{599AF19C-3F72-4ACD-8432-82CC617758E4}"/>
    <dgm:cxn modelId="{2AB8AE2C-2340-4D93-9A79-92E3EB841798}" type="presOf" srcId="{0DBAD320-F69C-483B-ABA6-D3654D4E8F01}" destId="{1E696AC8-89E0-4ACC-BE31-AE89A29C5AD1}" srcOrd="0" destOrd="0" presId="urn:microsoft.com/office/officeart/2005/8/layout/process4"/>
    <dgm:cxn modelId="{ACD5D12F-D445-4734-B7EB-5899979DE7CC}" srcId="{557960DB-485F-49A8-B37F-D1FC13363C0C}" destId="{515B9C76-F8F6-46EE-AC13-19078DA33FF9}" srcOrd="3" destOrd="0" parTransId="{0DB5F939-445B-4A7A-8074-5A87BAB1C5BF}" sibTransId="{62024BE5-701C-4198-BF8F-159E1F0D1DEA}"/>
    <dgm:cxn modelId="{4B821133-C4AB-4232-A2B0-03EA4CB37EF6}" type="presOf" srcId="{77FF4032-0675-4B92-B6DB-A9E276A37C4E}" destId="{E397D03F-D2AB-4C87-828E-14E3F7266B27}" srcOrd="0" destOrd="0" presId="urn:microsoft.com/office/officeart/2005/8/layout/process4"/>
    <dgm:cxn modelId="{16538463-A6E7-4E9E-A326-393D04255B12}" srcId="{557960DB-485F-49A8-B37F-D1FC13363C0C}" destId="{4E3E2EA5-8EDB-44D1-A719-2BB20FE39FEC}" srcOrd="4" destOrd="0" parTransId="{2D933367-FB6C-4FF6-9FCA-862DC0563E29}" sibTransId="{F9BF3181-50D2-4AF0-BC36-81B2B0CA8B3D}"/>
    <dgm:cxn modelId="{8EB5B950-D245-4CF8-A7D7-F2D7B198E2D0}" srcId="{557960DB-485F-49A8-B37F-D1FC13363C0C}" destId="{0DBAD320-F69C-483B-ABA6-D3654D4E8F01}" srcOrd="5" destOrd="0" parTransId="{D8A626FD-C958-4448-A8F9-F58FCDC409B7}" sibTransId="{E5A2C77D-72F1-4B26-B91C-C55AEDE20C09}"/>
    <dgm:cxn modelId="{C96BF071-1C2A-4D2E-A551-939A684E12BB}" srcId="{557960DB-485F-49A8-B37F-D1FC13363C0C}" destId="{65FA2B4A-4FF7-4760-B501-34749469E5B0}" srcOrd="1" destOrd="0" parTransId="{96A50AF6-D895-46DE-83D4-8263E162C7FB}" sibTransId="{95DC7EE5-69E3-411B-9DFE-74EFADDA8AE0}"/>
    <dgm:cxn modelId="{57FA4598-AE26-465E-9BE1-F0319077F875}" srcId="{557960DB-485F-49A8-B37F-D1FC13363C0C}" destId="{77FF4032-0675-4B92-B6DB-A9E276A37C4E}" srcOrd="0" destOrd="0" parTransId="{E9F37431-1AC8-4D3F-9C81-DED1F57444DE}" sibTransId="{D79A39CE-130B-4EA7-AB3D-88760A8F986C}"/>
    <dgm:cxn modelId="{9C7FAB9C-FC7C-44F3-A067-DB5DC098CA08}" type="presOf" srcId="{515B9C76-F8F6-46EE-AC13-19078DA33FF9}" destId="{4F6E314F-44F8-486E-91F6-39A07AA9A7E1}" srcOrd="0" destOrd="0" presId="urn:microsoft.com/office/officeart/2005/8/layout/process4"/>
    <dgm:cxn modelId="{1A29B5C5-4642-44E5-8988-1492220F33B0}" type="presOf" srcId="{BCDBF768-589A-4B56-B15E-EAB94B5963C3}" destId="{7F137974-BCA4-43F5-8B79-BE70AC7336DB}" srcOrd="0" destOrd="0" presId="urn:microsoft.com/office/officeart/2005/8/layout/process4"/>
    <dgm:cxn modelId="{6620F2CF-2EDB-40D2-B039-0A0E4771F867}" type="presOf" srcId="{4E3E2EA5-8EDB-44D1-A719-2BB20FE39FEC}" destId="{8D3A370B-3001-4573-8560-6E8F36AB2883}" srcOrd="0" destOrd="0" presId="urn:microsoft.com/office/officeart/2005/8/layout/process4"/>
    <dgm:cxn modelId="{00A794DA-E2F6-4587-A1E3-33F40E58EDA0}" type="presOf" srcId="{557960DB-485F-49A8-B37F-D1FC13363C0C}" destId="{92C21356-C83E-4C7D-9D56-DF5F6E2C2F17}" srcOrd="0" destOrd="0" presId="urn:microsoft.com/office/officeart/2005/8/layout/process4"/>
    <dgm:cxn modelId="{8289A0F6-BCDB-4B12-A35F-434570B64778}" type="presOf" srcId="{65FA2B4A-4FF7-4760-B501-34749469E5B0}" destId="{4126DBEA-E964-4B03-96FE-E57B397ABC01}" srcOrd="0" destOrd="0" presId="urn:microsoft.com/office/officeart/2005/8/layout/process4"/>
    <dgm:cxn modelId="{C76AE18D-EC02-410F-9E49-1C10FF30394D}" type="presParOf" srcId="{92C21356-C83E-4C7D-9D56-DF5F6E2C2F17}" destId="{CF20D14B-1C28-4358-B260-0CE54549DE58}" srcOrd="0" destOrd="0" presId="urn:microsoft.com/office/officeart/2005/8/layout/process4"/>
    <dgm:cxn modelId="{EB123EE3-2E6C-4D4A-B0D8-21F9F5EDC443}" type="presParOf" srcId="{CF20D14B-1C28-4358-B260-0CE54549DE58}" destId="{1E696AC8-89E0-4ACC-BE31-AE89A29C5AD1}" srcOrd="0" destOrd="0" presId="urn:microsoft.com/office/officeart/2005/8/layout/process4"/>
    <dgm:cxn modelId="{C951668D-F8DA-48C7-814E-8438250C44AD}" type="presParOf" srcId="{92C21356-C83E-4C7D-9D56-DF5F6E2C2F17}" destId="{01F7ECC4-6803-4A54-AAC9-955BA1F28F9B}" srcOrd="1" destOrd="0" presId="urn:microsoft.com/office/officeart/2005/8/layout/process4"/>
    <dgm:cxn modelId="{C7212EC4-1BDC-4BBC-B588-4DE3549676BC}" type="presParOf" srcId="{92C21356-C83E-4C7D-9D56-DF5F6E2C2F17}" destId="{38FEC257-5689-40D9-A647-E59CDE22F6BE}" srcOrd="2" destOrd="0" presId="urn:microsoft.com/office/officeart/2005/8/layout/process4"/>
    <dgm:cxn modelId="{6B4DDB10-CEE4-4BF7-ADF5-C56566F89B9C}" type="presParOf" srcId="{38FEC257-5689-40D9-A647-E59CDE22F6BE}" destId="{8D3A370B-3001-4573-8560-6E8F36AB2883}" srcOrd="0" destOrd="0" presId="urn:microsoft.com/office/officeart/2005/8/layout/process4"/>
    <dgm:cxn modelId="{2D7EF060-47A3-43E3-9A9D-0FE1C4877F25}" type="presParOf" srcId="{92C21356-C83E-4C7D-9D56-DF5F6E2C2F17}" destId="{DB881E5C-1C93-4205-9320-E8AE091D7390}" srcOrd="3" destOrd="0" presId="urn:microsoft.com/office/officeart/2005/8/layout/process4"/>
    <dgm:cxn modelId="{B712846D-9C49-4317-A69E-184F5C8A3648}" type="presParOf" srcId="{92C21356-C83E-4C7D-9D56-DF5F6E2C2F17}" destId="{F86EB9CD-3EAF-495C-A71D-6E1C8FC8D5F4}" srcOrd="4" destOrd="0" presId="urn:microsoft.com/office/officeart/2005/8/layout/process4"/>
    <dgm:cxn modelId="{97F85A48-BA15-4B52-90C7-F198D7967EF6}" type="presParOf" srcId="{F86EB9CD-3EAF-495C-A71D-6E1C8FC8D5F4}" destId="{4F6E314F-44F8-486E-91F6-39A07AA9A7E1}" srcOrd="0" destOrd="0" presId="urn:microsoft.com/office/officeart/2005/8/layout/process4"/>
    <dgm:cxn modelId="{6A77E142-5E51-42B0-A54B-701FA81F8077}" type="presParOf" srcId="{92C21356-C83E-4C7D-9D56-DF5F6E2C2F17}" destId="{351E35A2-1A94-4E43-B5F6-127CE01FEC4A}" srcOrd="5" destOrd="0" presId="urn:microsoft.com/office/officeart/2005/8/layout/process4"/>
    <dgm:cxn modelId="{6C7EB2A2-3C3D-46C7-9438-9B62FD5621E2}" type="presParOf" srcId="{92C21356-C83E-4C7D-9D56-DF5F6E2C2F17}" destId="{A73CB179-D67E-49C9-87B1-4D618D7DF145}" srcOrd="6" destOrd="0" presId="urn:microsoft.com/office/officeart/2005/8/layout/process4"/>
    <dgm:cxn modelId="{C08B9EF6-0B1E-4A2A-A169-60EC99209AD2}" type="presParOf" srcId="{A73CB179-D67E-49C9-87B1-4D618D7DF145}" destId="{7F137974-BCA4-43F5-8B79-BE70AC7336DB}" srcOrd="0" destOrd="0" presId="urn:microsoft.com/office/officeart/2005/8/layout/process4"/>
    <dgm:cxn modelId="{03BD1294-FCA4-403E-B743-15A45A1777B8}" type="presParOf" srcId="{92C21356-C83E-4C7D-9D56-DF5F6E2C2F17}" destId="{C8236DCE-ED10-4108-A76A-7359A338EE58}" srcOrd="7" destOrd="0" presId="urn:microsoft.com/office/officeart/2005/8/layout/process4"/>
    <dgm:cxn modelId="{B82FF9B2-67C9-4EC5-B211-E67568360425}" type="presParOf" srcId="{92C21356-C83E-4C7D-9D56-DF5F6E2C2F17}" destId="{1D83452D-0780-46D0-BAA3-D75DC173E6E0}" srcOrd="8" destOrd="0" presId="urn:microsoft.com/office/officeart/2005/8/layout/process4"/>
    <dgm:cxn modelId="{73F84C40-3B16-4945-ABE2-83679BAF4DA4}" type="presParOf" srcId="{1D83452D-0780-46D0-BAA3-D75DC173E6E0}" destId="{4126DBEA-E964-4B03-96FE-E57B397ABC01}" srcOrd="0" destOrd="0" presId="urn:microsoft.com/office/officeart/2005/8/layout/process4"/>
    <dgm:cxn modelId="{E723C071-2E5E-4B5A-AA3F-19991540525E}" type="presParOf" srcId="{92C21356-C83E-4C7D-9D56-DF5F6E2C2F17}" destId="{709A6885-0F6A-4AF8-880C-7AC8B2C64531}" srcOrd="9" destOrd="0" presId="urn:microsoft.com/office/officeart/2005/8/layout/process4"/>
    <dgm:cxn modelId="{A61B39F8-2404-4457-9D01-FCB27F7C670E}" type="presParOf" srcId="{92C21356-C83E-4C7D-9D56-DF5F6E2C2F17}" destId="{6D1911EF-BB01-4CE7-87DF-4DAC2F14F72F}" srcOrd="10" destOrd="0" presId="urn:microsoft.com/office/officeart/2005/8/layout/process4"/>
    <dgm:cxn modelId="{0DAA743D-8C62-465C-AA79-2BDC73DDCAF4}" type="presParOf" srcId="{6D1911EF-BB01-4CE7-87DF-4DAC2F14F72F}" destId="{E397D03F-D2AB-4C87-828E-14E3F7266B2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4E8A9-C38A-4A75-8E93-C635530462D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sr-Latn-RS"/>
        </a:p>
      </dgm:t>
    </dgm:pt>
    <dgm:pt modelId="{96E6E119-B442-46DA-8DE3-1A91B0FE8676}">
      <dgm:prSet phldrT="[Tekst]"/>
      <dgm:spPr/>
      <dgm:t>
        <a:bodyPr/>
        <a:lstStyle/>
        <a:p>
          <a:r>
            <a:rPr lang="en-US" dirty="0"/>
            <a:t>Simulator  (sequencing mode)</a:t>
          </a:r>
          <a:endParaRPr lang="sr-Latn-RS" dirty="0"/>
        </a:p>
      </dgm:t>
    </dgm:pt>
    <dgm:pt modelId="{EAFBD356-AC96-4353-9457-797B9CB8C086}" type="parTrans" cxnId="{85F6955E-10A0-44EE-8955-C072866C60D8}">
      <dgm:prSet/>
      <dgm:spPr/>
      <dgm:t>
        <a:bodyPr/>
        <a:lstStyle/>
        <a:p>
          <a:endParaRPr lang="sr-Latn-RS"/>
        </a:p>
      </dgm:t>
    </dgm:pt>
    <dgm:pt modelId="{CDC1C842-89AD-4AB9-A514-D4DF0F0FF991}" type="sibTrans" cxnId="{85F6955E-10A0-44EE-8955-C072866C60D8}">
      <dgm:prSet/>
      <dgm:spPr/>
      <dgm:t>
        <a:bodyPr/>
        <a:lstStyle/>
        <a:p>
          <a:endParaRPr lang="sr-Latn-RS"/>
        </a:p>
      </dgm:t>
    </dgm:pt>
    <dgm:pt modelId="{AF20D7AE-ABF2-40EC-9363-EE14033C6A47}">
      <dgm:prSet phldrT="[Tekst]"/>
      <dgm:spPr>
        <a:solidFill>
          <a:schemeClr val="accent1">
            <a:lumMod val="40000"/>
            <a:lumOff val="60000"/>
          </a:schemeClr>
        </a:solidFill>
      </dgm:spPr>
      <dgm:t>
        <a:bodyPr/>
        <a:lstStyle/>
        <a:p>
          <a:r>
            <a:rPr lang="en-US" dirty="0"/>
            <a:t>Insert size</a:t>
          </a:r>
        </a:p>
        <a:p>
          <a:r>
            <a:rPr lang="en-US" dirty="0"/>
            <a:t>Read length </a:t>
          </a:r>
          <a:endParaRPr lang="sr-Latn-RS" dirty="0"/>
        </a:p>
      </dgm:t>
    </dgm:pt>
    <dgm:pt modelId="{F3FF7431-88BA-4FA0-94EE-125CA90E5D1B}" type="parTrans" cxnId="{9DB44D71-8977-4422-9F50-A2E04BE84079}">
      <dgm:prSet/>
      <dgm:spPr/>
      <dgm:t>
        <a:bodyPr/>
        <a:lstStyle/>
        <a:p>
          <a:endParaRPr lang="sr-Latn-RS"/>
        </a:p>
      </dgm:t>
    </dgm:pt>
    <dgm:pt modelId="{C9E37428-1796-4D23-A5C2-0BF21357CA22}" type="sibTrans" cxnId="{9DB44D71-8977-4422-9F50-A2E04BE84079}">
      <dgm:prSet/>
      <dgm:spPr/>
      <dgm:t>
        <a:bodyPr/>
        <a:lstStyle/>
        <a:p>
          <a:endParaRPr lang="sr-Latn-RS"/>
        </a:p>
      </dgm:t>
    </dgm:pt>
    <dgm:pt modelId="{8653B972-30F0-4B25-AF75-585BC6FC6AFD}">
      <dgm:prSet phldrT="[Tekst]"/>
      <dgm:spPr>
        <a:solidFill>
          <a:schemeClr val="accent1">
            <a:lumMod val="40000"/>
            <a:lumOff val="60000"/>
          </a:schemeClr>
        </a:solidFill>
      </dgm:spPr>
      <dgm:t>
        <a:bodyPr/>
        <a:lstStyle/>
        <a:p>
          <a:r>
            <a:rPr lang="en-US" dirty="0"/>
            <a:t>Coverage</a:t>
          </a:r>
        </a:p>
        <a:p>
          <a:r>
            <a:rPr lang="en-US" dirty="0"/>
            <a:t>Average quality </a:t>
          </a:r>
          <a:endParaRPr lang="sr-Latn-RS" dirty="0"/>
        </a:p>
      </dgm:t>
    </dgm:pt>
    <dgm:pt modelId="{420D2B2B-688C-4BF2-9E7E-CD11E1F54BD5}" type="parTrans" cxnId="{F4047C1E-4E47-45D7-9FB4-4D17D92E3A75}">
      <dgm:prSet/>
      <dgm:spPr/>
      <dgm:t>
        <a:bodyPr/>
        <a:lstStyle/>
        <a:p>
          <a:endParaRPr lang="sr-Latn-RS"/>
        </a:p>
      </dgm:t>
    </dgm:pt>
    <dgm:pt modelId="{F7B98E34-1C13-40C6-B671-FD679906BFB9}" type="sibTrans" cxnId="{F4047C1E-4E47-45D7-9FB4-4D17D92E3A75}">
      <dgm:prSet/>
      <dgm:spPr/>
      <dgm:t>
        <a:bodyPr/>
        <a:lstStyle/>
        <a:p>
          <a:endParaRPr lang="sr-Latn-RS"/>
        </a:p>
      </dgm:t>
    </dgm:pt>
    <dgm:pt modelId="{9BFC97B9-B6ED-42F0-B3AB-35113A97CEE8}">
      <dgm:prSet phldrT="[Tekst]"/>
      <dgm:spPr>
        <a:solidFill>
          <a:schemeClr val="accent1">
            <a:lumMod val="40000"/>
            <a:lumOff val="60000"/>
          </a:schemeClr>
        </a:solidFill>
      </dgm:spPr>
      <dgm:t>
        <a:bodyPr/>
        <a:lstStyle/>
        <a:p>
          <a:r>
            <a:rPr lang="en-US" dirty="0"/>
            <a:t>SNV rate</a:t>
          </a:r>
        </a:p>
        <a:p>
          <a:r>
            <a:rPr lang="en-US" dirty="0"/>
            <a:t>Insertion rate</a:t>
          </a:r>
        </a:p>
        <a:p>
          <a:r>
            <a:rPr lang="en-US" dirty="0"/>
            <a:t>Deletion rate</a:t>
          </a:r>
        </a:p>
      </dgm:t>
    </dgm:pt>
    <dgm:pt modelId="{DC5B7711-1750-440A-8EC3-FDAA7D847D08}" type="parTrans" cxnId="{80C9C526-BB09-4F71-8627-DDB33770821E}">
      <dgm:prSet/>
      <dgm:spPr/>
      <dgm:t>
        <a:bodyPr/>
        <a:lstStyle/>
        <a:p>
          <a:endParaRPr lang="sr-Latn-RS"/>
        </a:p>
      </dgm:t>
    </dgm:pt>
    <dgm:pt modelId="{7CF8FFEF-92CB-4087-B31C-8053B3FF5949}" type="sibTrans" cxnId="{80C9C526-BB09-4F71-8627-DDB33770821E}">
      <dgm:prSet/>
      <dgm:spPr/>
      <dgm:t>
        <a:bodyPr/>
        <a:lstStyle/>
        <a:p>
          <a:endParaRPr lang="sr-Latn-RS"/>
        </a:p>
      </dgm:t>
    </dgm:pt>
    <dgm:pt modelId="{C8E39127-A1F2-487D-B65B-9A77841C5F49}">
      <dgm:prSet/>
      <dgm:spPr>
        <a:solidFill>
          <a:schemeClr val="accent1">
            <a:lumMod val="40000"/>
            <a:lumOff val="60000"/>
          </a:schemeClr>
        </a:solidFill>
      </dgm:spPr>
      <dgm:t>
        <a:bodyPr/>
        <a:lstStyle/>
        <a:p>
          <a:pPr algn="ctr"/>
          <a:r>
            <a:rPr lang="en-US" dirty="0"/>
            <a:t>Out SAM directory</a:t>
          </a:r>
        </a:p>
        <a:p>
          <a:pPr algn="ctr"/>
          <a:r>
            <a:rPr lang="en-US" dirty="0"/>
            <a:t>Out FASTQ directory</a:t>
          </a:r>
          <a:endParaRPr lang="sr-Latn-RS" dirty="0"/>
        </a:p>
      </dgm:t>
    </dgm:pt>
    <dgm:pt modelId="{DB1015DD-41A3-4D88-B947-7C93A465C6B8}" type="parTrans" cxnId="{63BFE730-C05B-4E78-894B-3ECB87067631}">
      <dgm:prSet/>
      <dgm:spPr/>
      <dgm:t>
        <a:bodyPr/>
        <a:lstStyle/>
        <a:p>
          <a:endParaRPr lang="sr-Latn-RS"/>
        </a:p>
      </dgm:t>
    </dgm:pt>
    <dgm:pt modelId="{4AD907A2-1189-436A-A2F2-C1729128EF95}" type="sibTrans" cxnId="{63BFE730-C05B-4E78-894B-3ECB87067631}">
      <dgm:prSet/>
      <dgm:spPr/>
      <dgm:t>
        <a:bodyPr/>
        <a:lstStyle/>
        <a:p>
          <a:endParaRPr lang="sr-Latn-RS"/>
        </a:p>
      </dgm:t>
    </dgm:pt>
    <dgm:pt modelId="{9474B83D-02E5-4567-8AC3-81A8E2DD7032}">
      <dgm:prSet/>
      <dgm:spPr>
        <a:solidFill>
          <a:schemeClr val="accent1">
            <a:lumMod val="40000"/>
            <a:lumOff val="60000"/>
          </a:schemeClr>
        </a:solidFill>
      </dgm:spPr>
      <dgm:t>
        <a:bodyPr/>
        <a:lstStyle/>
        <a:p>
          <a:r>
            <a:rPr lang="en-US" dirty="0"/>
            <a:t>Reference genome(FASTA)</a:t>
          </a:r>
          <a:endParaRPr lang="sr-Latn-RS" dirty="0"/>
        </a:p>
      </dgm:t>
    </dgm:pt>
    <dgm:pt modelId="{F270F92C-C431-4F95-A6ED-08764CB8DDF9}" type="parTrans" cxnId="{FF0B1EAE-1BA4-4B07-BE0C-B7A391499E41}">
      <dgm:prSet/>
      <dgm:spPr/>
      <dgm:t>
        <a:bodyPr/>
        <a:lstStyle/>
        <a:p>
          <a:endParaRPr lang="sr-Latn-RS"/>
        </a:p>
      </dgm:t>
    </dgm:pt>
    <dgm:pt modelId="{C96C4C16-A274-40A7-94C1-857E1FD30482}" type="sibTrans" cxnId="{FF0B1EAE-1BA4-4B07-BE0C-B7A391499E41}">
      <dgm:prSet/>
      <dgm:spPr/>
      <dgm:t>
        <a:bodyPr/>
        <a:lstStyle/>
        <a:p>
          <a:endParaRPr lang="sr-Latn-RS"/>
        </a:p>
      </dgm:t>
    </dgm:pt>
    <dgm:pt modelId="{26146A8E-2B9F-4218-8536-91D8C6E45A25}" type="pres">
      <dgm:prSet presAssocID="{A914E8A9-C38A-4A75-8E93-C635530462DC}" presName="cycle" presStyleCnt="0">
        <dgm:presLayoutVars>
          <dgm:chMax val="1"/>
          <dgm:dir/>
          <dgm:animLvl val="ctr"/>
          <dgm:resizeHandles val="exact"/>
        </dgm:presLayoutVars>
      </dgm:prSet>
      <dgm:spPr/>
    </dgm:pt>
    <dgm:pt modelId="{F0DE0073-52EA-46B7-BEE3-EAE6976A957E}" type="pres">
      <dgm:prSet presAssocID="{96E6E119-B442-46DA-8DE3-1A91B0FE8676}" presName="centerShape" presStyleLbl="node0" presStyleIdx="0" presStyleCnt="1" custLinFactNeighborX="68" custLinFactNeighborY="-151"/>
      <dgm:spPr/>
    </dgm:pt>
    <dgm:pt modelId="{2839CDCC-C4F4-4D09-A4E1-6F6AD041E7A7}" type="pres">
      <dgm:prSet presAssocID="{F3FF7431-88BA-4FA0-94EE-125CA90E5D1B}" presName="parTrans" presStyleLbl="bgSibTrans2D1" presStyleIdx="0" presStyleCnt="5" custLinFactNeighborX="7665" custLinFactNeighborY="14793"/>
      <dgm:spPr/>
    </dgm:pt>
    <dgm:pt modelId="{17688464-F296-4393-9D15-65D51B42D45A}" type="pres">
      <dgm:prSet presAssocID="{AF20D7AE-ABF2-40EC-9363-EE14033C6A47}" presName="node" presStyleLbl="node1" presStyleIdx="0" presStyleCnt="5" custScaleX="97790" custScaleY="54770" custRadScaleRad="80566" custRadScaleInc="113700">
        <dgm:presLayoutVars>
          <dgm:bulletEnabled val="1"/>
        </dgm:presLayoutVars>
      </dgm:prSet>
      <dgm:spPr/>
    </dgm:pt>
    <dgm:pt modelId="{65F410AF-2A1A-4D3B-9AFB-FB99786DABCC}" type="pres">
      <dgm:prSet presAssocID="{F270F92C-C431-4F95-A6ED-08764CB8DDF9}" presName="parTrans" presStyleLbl="bgSibTrans2D1" presStyleIdx="1" presStyleCnt="5" custLinFactNeighborX="11441" custLinFactNeighborY="191"/>
      <dgm:spPr/>
    </dgm:pt>
    <dgm:pt modelId="{441D7264-24A5-4FC9-BC70-F57091C47C86}" type="pres">
      <dgm:prSet presAssocID="{9474B83D-02E5-4567-8AC3-81A8E2DD7032}" presName="node" presStyleLbl="node1" presStyleIdx="1" presStyleCnt="5" custScaleX="100711" custScaleY="45940" custRadScaleRad="92516" custRadScaleInc="-124681">
        <dgm:presLayoutVars>
          <dgm:bulletEnabled val="1"/>
        </dgm:presLayoutVars>
      </dgm:prSet>
      <dgm:spPr/>
    </dgm:pt>
    <dgm:pt modelId="{3C30294D-0146-4482-A659-43F426F72120}" type="pres">
      <dgm:prSet presAssocID="{420D2B2B-688C-4BF2-9E7E-CD11E1F54BD5}" presName="parTrans" presStyleLbl="bgSibTrans2D1" presStyleIdx="2" presStyleCnt="5" custLinFactNeighborX="2709" custLinFactNeighborY="22601"/>
      <dgm:spPr/>
    </dgm:pt>
    <dgm:pt modelId="{A494E55E-A6AC-4958-AABC-42505E540526}" type="pres">
      <dgm:prSet presAssocID="{8653B972-30F0-4B25-AF75-585BC6FC6AFD}" presName="node" presStyleLbl="node1" presStyleIdx="2" presStyleCnt="5" custScaleX="92066" custScaleY="44083" custRadScaleRad="97545" custRadScaleInc="2885">
        <dgm:presLayoutVars>
          <dgm:bulletEnabled val="1"/>
        </dgm:presLayoutVars>
      </dgm:prSet>
      <dgm:spPr/>
    </dgm:pt>
    <dgm:pt modelId="{C3984F64-5281-4EDD-AD1B-DCB90E76C7B1}" type="pres">
      <dgm:prSet presAssocID="{DC5B7711-1750-440A-8EC3-FDAA7D847D08}" presName="parTrans" presStyleLbl="bgSibTrans2D1" presStyleIdx="3" presStyleCnt="5" custLinFactNeighborX="-1543" custLinFactNeighborY="29392"/>
      <dgm:spPr/>
    </dgm:pt>
    <dgm:pt modelId="{74B6B4E4-64F3-4DAC-88CD-2B35122811E6}" type="pres">
      <dgm:prSet presAssocID="{9BFC97B9-B6ED-42F0-B3AB-35113A97CEE8}" presName="node" presStyleLbl="node1" presStyleIdx="3" presStyleCnt="5" custScaleX="97509" custScaleY="61659">
        <dgm:presLayoutVars>
          <dgm:bulletEnabled val="1"/>
        </dgm:presLayoutVars>
      </dgm:prSet>
      <dgm:spPr/>
    </dgm:pt>
    <dgm:pt modelId="{56EBFB1D-9D4E-486E-A91E-7E09744E4D36}" type="pres">
      <dgm:prSet presAssocID="{DB1015DD-41A3-4D88-B947-7C93A465C6B8}" presName="parTrans" presStyleLbl="bgSibTrans2D1" presStyleIdx="4" presStyleCnt="5" custLinFactNeighborX="-9544" custLinFactNeighborY="-3767"/>
      <dgm:spPr/>
    </dgm:pt>
    <dgm:pt modelId="{4F06AE96-0B60-4E10-B2C4-D23551AC0EE9}" type="pres">
      <dgm:prSet presAssocID="{C8E39127-A1F2-487D-B65B-9A77841C5F49}" presName="node" presStyleLbl="node1" presStyleIdx="4" presStyleCnt="5" custScaleX="86270" custScaleY="50478" custRadScaleRad="102120" custRadScaleInc="1521">
        <dgm:presLayoutVars>
          <dgm:bulletEnabled val="1"/>
        </dgm:presLayoutVars>
      </dgm:prSet>
      <dgm:spPr/>
    </dgm:pt>
  </dgm:ptLst>
  <dgm:cxnLst>
    <dgm:cxn modelId="{ED4A3701-8D5D-4440-89AA-E7F60A991484}" type="presOf" srcId="{DB1015DD-41A3-4D88-B947-7C93A465C6B8}" destId="{56EBFB1D-9D4E-486E-A91E-7E09744E4D36}" srcOrd="0" destOrd="0" presId="urn:microsoft.com/office/officeart/2005/8/layout/radial4"/>
    <dgm:cxn modelId="{F4047C1E-4E47-45D7-9FB4-4D17D92E3A75}" srcId="{96E6E119-B442-46DA-8DE3-1A91B0FE8676}" destId="{8653B972-30F0-4B25-AF75-585BC6FC6AFD}" srcOrd="2" destOrd="0" parTransId="{420D2B2B-688C-4BF2-9E7E-CD11E1F54BD5}" sibTransId="{F7B98E34-1C13-40C6-B671-FD679906BFB9}"/>
    <dgm:cxn modelId="{BBD06624-A82D-4546-9213-3DAFAFBF1668}" type="presOf" srcId="{F270F92C-C431-4F95-A6ED-08764CB8DDF9}" destId="{65F410AF-2A1A-4D3B-9AFB-FB99786DABCC}" srcOrd="0" destOrd="0" presId="urn:microsoft.com/office/officeart/2005/8/layout/radial4"/>
    <dgm:cxn modelId="{46435E25-1AF8-475E-B7C5-89E953A7B019}" type="presOf" srcId="{DC5B7711-1750-440A-8EC3-FDAA7D847D08}" destId="{C3984F64-5281-4EDD-AD1B-DCB90E76C7B1}" srcOrd="0" destOrd="0" presId="urn:microsoft.com/office/officeart/2005/8/layout/radial4"/>
    <dgm:cxn modelId="{80C9C526-BB09-4F71-8627-DDB33770821E}" srcId="{96E6E119-B442-46DA-8DE3-1A91B0FE8676}" destId="{9BFC97B9-B6ED-42F0-B3AB-35113A97CEE8}" srcOrd="3" destOrd="0" parTransId="{DC5B7711-1750-440A-8EC3-FDAA7D847D08}" sibTransId="{7CF8FFEF-92CB-4087-B31C-8053B3FF5949}"/>
    <dgm:cxn modelId="{63BFE730-C05B-4E78-894B-3ECB87067631}" srcId="{96E6E119-B442-46DA-8DE3-1A91B0FE8676}" destId="{C8E39127-A1F2-487D-B65B-9A77841C5F49}" srcOrd="4" destOrd="0" parTransId="{DB1015DD-41A3-4D88-B947-7C93A465C6B8}" sibTransId="{4AD907A2-1189-436A-A2F2-C1729128EF95}"/>
    <dgm:cxn modelId="{85F6955E-10A0-44EE-8955-C072866C60D8}" srcId="{A914E8A9-C38A-4A75-8E93-C635530462DC}" destId="{96E6E119-B442-46DA-8DE3-1A91B0FE8676}" srcOrd="0" destOrd="0" parTransId="{EAFBD356-AC96-4353-9457-797B9CB8C086}" sibTransId="{CDC1C842-89AD-4AB9-A514-D4DF0F0FF991}"/>
    <dgm:cxn modelId="{C3AB845F-8C01-4CFD-B6D9-12D5EBD4E58E}" type="presOf" srcId="{9474B83D-02E5-4567-8AC3-81A8E2DD7032}" destId="{441D7264-24A5-4FC9-BC70-F57091C47C86}" srcOrd="0" destOrd="0" presId="urn:microsoft.com/office/officeart/2005/8/layout/radial4"/>
    <dgm:cxn modelId="{4AD73B65-88B5-46F8-A6E2-48283ED66E98}" type="presOf" srcId="{F3FF7431-88BA-4FA0-94EE-125CA90E5D1B}" destId="{2839CDCC-C4F4-4D09-A4E1-6F6AD041E7A7}" srcOrd="0" destOrd="0" presId="urn:microsoft.com/office/officeart/2005/8/layout/radial4"/>
    <dgm:cxn modelId="{9DB44D71-8977-4422-9F50-A2E04BE84079}" srcId="{96E6E119-B442-46DA-8DE3-1A91B0FE8676}" destId="{AF20D7AE-ABF2-40EC-9363-EE14033C6A47}" srcOrd="0" destOrd="0" parTransId="{F3FF7431-88BA-4FA0-94EE-125CA90E5D1B}" sibTransId="{C9E37428-1796-4D23-A5C2-0BF21357CA22}"/>
    <dgm:cxn modelId="{DB735A74-8803-4974-9096-E14CD174CBDF}" type="presOf" srcId="{96E6E119-B442-46DA-8DE3-1A91B0FE8676}" destId="{F0DE0073-52EA-46B7-BEE3-EAE6976A957E}" srcOrd="0" destOrd="0" presId="urn:microsoft.com/office/officeart/2005/8/layout/radial4"/>
    <dgm:cxn modelId="{DBB07455-67E5-4695-A22F-E39D7C7AABE6}" type="presOf" srcId="{A914E8A9-C38A-4A75-8E93-C635530462DC}" destId="{26146A8E-2B9F-4218-8536-91D8C6E45A25}" srcOrd="0" destOrd="0" presId="urn:microsoft.com/office/officeart/2005/8/layout/radial4"/>
    <dgm:cxn modelId="{2256C356-0D42-4D26-AA6C-21222E8BB62A}" type="presOf" srcId="{9BFC97B9-B6ED-42F0-B3AB-35113A97CEE8}" destId="{74B6B4E4-64F3-4DAC-88CD-2B35122811E6}" srcOrd="0" destOrd="0" presId="urn:microsoft.com/office/officeart/2005/8/layout/radial4"/>
    <dgm:cxn modelId="{FF0B1EAE-1BA4-4B07-BE0C-B7A391499E41}" srcId="{96E6E119-B442-46DA-8DE3-1A91B0FE8676}" destId="{9474B83D-02E5-4567-8AC3-81A8E2DD7032}" srcOrd="1" destOrd="0" parTransId="{F270F92C-C431-4F95-A6ED-08764CB8DDF9}" sibTransId="{C96C4C16-A274-40A7-94C1-857E1FD30482}"/>
    <dgm:cxn modelId="{9DF408E0-859F-4C6A-928E-D7A5C0AD3A71}" type="presOf" srcId="{AF20D7AE-ABF2-40EC-9363-EE14033C6A47}" destId="{17688464-F296-4393-9D15-65D51B42D45A}" srcOrd="0" destOrd="0" presId="urn:microsoft.com/office/officeart/2005/8/layout/radial4"/>
    <dgm:cxn modelId="{20BFB6E0-5719-43DE-84EF-90CE697B2E01}" type="presOf" srcId="{C8E39127-A1F2-487D-B65B-9A77841C5F49}" destId="{4F06AE96-0B60-4E10-B2C4-D23551AC0EE9}" srcOrd="0" destOrd="0" presId="urn:microsoft.com/office/officeart/2005/8/layout/radial4"/>
    <dgm:cxn modelId="{94ADD7E6-957A-498B-A07D-EE0A8BD7303E}" type="presOf" srcId="{8653B972-30F0-4B25-AF75-585BC6FC6AFD}" destId="{A494E55E-A6AC-4958-AABC-42505E540526}" srcOrd="0" destOrd="0" presId="urn:microsoft.com/office/officeart/2005/8/layout/radial4"/>
    <dgm:cxn modelId="{B20565F0-EA57-45AB-96D4-1972DD0853DC}" type="presOf" srcId="{420D2B2B-688C-4BF2-9E7E-CD11E1F54BD5}" destId="{3C30294D-0146-4482-A659-43F426F72120}" srcOrd="0" destOrd="0" presId="urn:microsoft.com/office/officeart/2005/8/layout/radial4"/>
    <dgm:cxn modelId="{5C168AC5-1BD0-4CE4-B7B4-C5854E97ED1A}" type="presParOf" srcId="{26146A8E-2B9F-4218-8536-91D8C6E45A25}" destId="{F0DE0073-52EA-46B7-BEE3-EAE6976A957E}" srcOrd="0" destOrd="0" presId="urn:microsoft.com/office/officeart/2005/8/layout/radial4"/>
    <dgm:cxn modelId="{F71BF1A6-53F6-4590-B66C-80154B1AE584}" type="presParOf" srcId="{26146A8E-2B9F-4218-8536-91D8C6E45A25}" destId="{2839CDCC-C4F4-4D09-A4E1-6F6AD041E7A7}" srcOrd="1" destOrd="0" presId="urn:microsoft.com/office/officeart/2005/8/layout/radial4"/>
    <dgm:cxn modelId="{7506919E-C4F5-4927-9DB1-B4A85073C1AD}" type="presParOf" srcId="{26146A8E-2B9F-4218-8536-91D8C6E45A25}" destId="{17688464-F296-4393-9D15-65D51B42D45A}" srcOrd="2" destOrd="0" presId="urn:microsoft.com/office/officeart/2005/8/layout/radial4"/>
    <dgm:cxn modelId="{30C12DEB-39DF-42F9-89CC-ECDC2F708C45}" type="presParOf" srcId="{26146A8E-2B9F-4218-8536-91D8C6E45A25}" destId="{65F410AF-2A1A-4D3B-9AFB-FB99786DABCC}" srcOrd="3" destOrd="0" presId="urn:microsoft.com/office/officeart/2005/8/layout/radial4"/>
    <dgm:cxn modelId="{90CC65BA-1002-4D12-962F-F6AFFB3D03A6}" type="presParOf" srcId="{26146A8E-2B9F-4218-8536-91D8C6E45A25}" destId="{441D7264-24A5-4FC9-BC70-F57091C47C86}" srcOrd="4" destOrd="0" presId="urn:microsoft.com/office/officeart/2005/8/layout/radial4"/>
    <dgm:cxn modelId="{D0217ADC-FEC3-4198-A3C2-04C7FD5AA684}" type="presParOf" srcId="{26146A8E-2B9F-4218-8536-91D8C6E45A25}" destId="{3C30294D-0146-4482-A659-43F426F72120}" srcOrd="5" destOrd="0" presId="urn:microsoft.com/office/officeart/2005/8/layout/radial4"/>
    <dgm:cxn modelId="{572BFD6D-2AA5-4059-AA65-4ADD8B30DACF}" type="presParOf" srcId="{26146A8E-2B9F-4218-8536-91D8C6E45A25}" destId="{A494E55E-A6AC-4958-AABC-42505E540526}" srcOrd="6" destOrd="0" presId="urn:microsoft.com/office/officeart/2005/8/layout/radial4"/>
    <dgm:cxn modelId="{AA5C3D07-98B9-4338-93A6-E2F4A1A4263A}" type="presParOf" srcId="{26146A8E-2B9F-4218-8536-91D8C6E45A25}" destId="{C3984F64-5281-4EDD-AD1B-DCB90E76C7B1}" srcOrd="7" destOrd="0" presId="urn:microsoft.com/office/officeart/2005/8/layout/radial4"/>
    <dgm:cxn modelId="{E6A52101-2693-4A8F-9051-517A3AAC3A39}" type="presParOf" srcId="{26146A8E-2B9F-4218-8536-91D8C6E45A25}" destId="{74B6B4E4-64F3-4DAC-88CD-2B35122811E6}" srcOrd="8" destOrd="0" presId="urn:microsoft.com/office/officeart/2005/8/layout/radial4"/>
    <dgm:cxn modelId="{A2975AA6-E319-4BC6-9BA6-78B7B4149AE8}" type="presParOf" srcId="{26146A8E-2B9F-4218-8536-91D8C6E45A25}" destId="{56EBFB1D-9D4E-486E-A91E-7E09744E4D36}" srcOrd="9" destOrd="0" presId="urn:microsoft.com/office/officeart/2005/8/layout/radial4"/>
    <dgm:cxn modelId="{77444DD4-2926-4AA5-BE79-5391DD665163}" type="presParOf" srcId="{26146A8E-2B9F-4218-8536-91D8C6E45A25}" destId="{4F06AE96-0B60-4E10-B2C4-D23551AC0EE9}" srcOrd="10"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CF9AF2-BDEB-46EB-9260-D3E16BA08C45}"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sr-Latn-RS"/>
        </a:p>
      </dgm:t>
    </dgm:pt>
    <dgm:pt modelId="{64039272-3078-4494-848D-9CC4A81FB609}">
      <dgm:prSet phldrT="[Tekst]"/>
      <dgm:spPr/>
      <dgm:t>
        <a:bodyPr/>
        <a:lstStyle/>
        <a:p>
          <a:r>
            <a:rPr lang="en-US" dirty="0"/>
            <a:t>Test genomes</a:t>
          </a:r>
          <a:endParaRPr lang="sr-Latn-RS" dirty="0"/>
        </a:p>
      </dgm:t>
    </dgm:pt>
    <dgm:pt modelId="{E3730A1E-4041-45D1-B319-8EDABDB7A881}" type="parTrans" cxnId="{EFDD70B6-28E0-4DC9-AC7F-BCD5883B5085}">
      <dgm:prSet/>
      <dgm:spPr/>
      <dgm:t>
        <a:bodyPr/>
        <a:lstStyle/>
        <a:p>
          <a:endParaRPr lang="sr-Latn-RS"/>
        </a:p>
      </dgm:t>
    </dgm:pt>
    <dgm:pt modelId="{7C2E07EC-315C-455C-844B-9ED860BA8085}" type="sibTrans" cxnId="{EFDD70B6-28E0-4DC9-AC7F-BCD5883B5085}">
      <dgm:prSet/>
      <dgm:spPr/>
      <dgm:t>
        <a:bodyPr/>
        <a:lstStyle/>
        <a:p>
          <a:endParaRPr lang="sr-Latn-RS"/>
        </a:p>
      </dgm:t>
    </dgm:pt>
    <dgm:pt modelId="{0C1CBDA3-B4E6-43F7-BBCD-DD692012F0F2}">
      <dgm:prSet phldrT="[Tekst]" custT="1"/>
      <dgm:spPr/>
      <dgm:t>
        <a:bodyPr/>
        <a:lstStyle/>
        <a:p>
          <a:r>
            <a:rPr lang="en-US" sz="1800" i="1" dirty="0"/>
            <a:t>Human herpesvirus</a:t>
          </a:r>
        </a:p>
        <a:p>
          <a:r>
            <a:rPr lang="en-US" sz="1800" i="1" dirty="0"/>
            <a:t>151 KB</a:t>
          </a:r>
          <a:endParaRPr lang="sr-Latn-RS" sz="1800" i="1" dirty="0"/>
        </a:p>
      </dgm:t>
    </dgm:pt>
    <dgm:pt modelId="{129F3D66-E956-4366-AE7F-AC0835112A29}" type="parTrans" cxnId="{31FB9C32-8DB3-4697-84FD-3D4E6C1EA1A5}">
      <dgm:prSet/>
      <dgm:spPr/>
      <dgm:t>
        <a:bodyPr/>
        <a:lstStyle/>
        <a:p>
          <a:endParaRPr lang="sr-Latn-RS"/>
        </a:p>
      </dgm:t>
    </dgm:pt>
    <dgm:pt modelId="{0140B43E-16FB-4494-823E-E6192255FB40}" type="sibTrans" cxnId="{31FB9C32-8DB3-4697-84FD-3D4E6C1EA1A5}">
      <dgm:prSet/>
      <dgm:spPr/>
      <dgm:t>
        <a:bodyPr/>
        <a:lstStyle/>
        <a:p>
          <a:endParaRPr lang="sr-Latn-RS"/>
        </a:p>
      </dgm:t>
    </dgm:pt>
    <dgm:pt modelId="{BE02EF93-7FBE-4CFE-8392-48BB49954A39}">
      <dgm:prSet phldrT="[Tekst]" custT="1"/>
      <dgm:spPr/>
      <dgm:t>
        <a:bodyPr/>
        <a:lstStyle/>
        <a:p>
          <a:r>
            <a:rPr lang="en-US" sz="1800" i="1" dirty="0"/>
            <a:t>     Clostridium tetani</a:t>
          </a:r>
        </a:p>
        <a:p>
          <a:r>
            <a:rPr lang="en-US" sz="1800" i="1" dirty="0"/>
            <a:t>     2.79 MB</a:t>
          </a:r>
          <a:endParaRPr lang="sr-Latn-RS" sz="1800" i="1" dirty="0"/>
        </a:p>
      </dgm:t>
    </dgm:pt>
    <dgm:pt modelId="{43425284-5DF7-4BDC-ABB3-0621D719FC64}" type="parTrans" cxnId="{1522FA5B-6137-4B45-8638-59FE68BDF45F}">
      <dgm:prSet/>
      <dgm:spPr/>
      <dgm:t>
        <a:bodyPr/>
        <a:lstStyle/>
        <a:p>
          <a:endParaRPr lang="sr-Latn-RS"/>
        </a:p>
      </dgm:t>
    </dgm:pt>
    <dgm:pt modelId="{8C38412E-3EB8-42B5-949B-C99235AED443}" type="sibTrans" cxnId="{1522FA5B-6137-4B45-8638-59FE68BDF45F}">
      <dgm:prSet/>
      <dgm:spPr/>
      <dgm:t>
        <a:bodyPr/>
        <a:lstStyle/>
        <a:p>
          <a:endParaRPr lang="sr-Latn-RS"/>
        </a:p>
      </dgm:t>
    </dgm:pt>
    <dgm:pt modelId="{3E10FB99-C409-4DD0-9490-FF26B5DA0387}">
      <dgm:prSet phldrT="[Tekst]" custT="1"/>
      <dgm:spPr/>
      <dgm:t>
        <a:bodyPr/>
        <a:lstStyle/>
        <a:p>
          <a:r>
            <a:rPr lang="en-US" sz="1800" i="1" dirty="0"/>
            <a:t>Mycobacterium tuberculosis</a:t>
          </a:r>
        </a:p>
        <a:p>
          <a:r>
            <a:rPr lang="en-US" sz="1800" i="1" dirty="0"/>
            <a:t>4.25 MB</a:t>
          </a:r>
          <a:endParaRPr lang="sr-Latn-RS" sz="1800" i="1" dirty="0"/>
        </a:p>
      </dgm:t>
    </dgm:pt>
    <dgm:pt modelId="{B696D60F-E4F2-4439-9AEF-BA8C0D2A3D59}" type="parTrans" cxnId="{2E06D064-8A1C-4512-AA40-D5626627234B}">
      <dgm:prSet/>
      <dgm:spPr/>
      <dgm:t>
        <a:bodyPr/>
        <a:lstStyle/>
        <a:p>
          <a:endParaRPr lang="sr-Latn-RS"/>
        </a:p>
      </dgm:t>
    </dgm:pt>
    <dgm:pt modelId="{F13F6B6E-755F-4FD8-A20F-7F1EF9EDADB8}" type="sibTrans" cxnId="{2E06D064-8A1C-4512-AA40-D5626627234B}">
      <dgm:prSet/>
      <dgm:spPr/>
      <dgm:t>
        <a:bodyPr/>
        <a:lstStyle/>
        <a:p>
          <a:endParaRPr lang="sr-Latn-RS"/>
        </a:p>
      </dgm:t>
    </dgm:pt>
    <dgm:pt modelId="{200C8CA7-663B-4A93-8607-30681AC8CFFE}" type="pres">
      <dgm:prSet presAssocID="{45CF9AF2-BDEB-46EB-9260-D3E16BA08C45}" presName="Name0" presStyleCnt="0">
        <dgm:presLayoutVars>
          <dgm:chMax val="1"/>
          <dgm:chPref val="1"/>
          <dgm:dir/>
          <dgm:resizeHandles/>
        </dgm:presLayoutVars>
      </dgm:prSet>
      <dgm:spPr/>
    </dgm:pt>
    <dgm:pt modelId="{805E0797-3168-4C21-9A22-1231DC37069A}" type="pres">
      <dgm:prSet presAssocID="{64039272-3078-4494-848D-9CC4A81FB609}" presName="Parent" presStyleLbl="node1" presStyleIdx="0" presStyleCnt="2">
        <dgm:presLayoutVars>
          <dgm:chMax val="4"/>
          <dgm:chPref val="3"/>
        </dgm:presLayoutVars>
      </dgm:prSet>
      <dgm:spPr/>
    </dgm:pt>
    <dgm:pt modelId="{90F5E2FB-D884-462A-BE80-ECA5344E194B}" type="pres">
      <dgm:prSet presAssocID="{0C1CBDA3-B4E6-43F7-BBCD-DD692012F0F2}" presName="Accent" presStyleLbl="node1" presStyleIdx="1" presStyleCnt="2"/>
      <dgm:spPr/>
    </dgm:pt>
    <dgm:pt modelId="{D23029DE-9884-4DC5-AE33-FD4A25070021}" type="pres">
      <dgm:prSet presAssocID="{0C1CBDA3-B4E6-43F7-BBCD-DD692012F0F2}"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579188E-3E49-4288-B6F9-2ACB3FE2D41C}" type="pres">
      <dgm:prSet presAssocID="{0C1CBDA3-B4E6-43F7-BBCD-DD692012F0F2}" presName="Child1" presStyleLbl="revTx" presStyleIdx="0" presStyleCnt="3" custScaleX="138248" custLinFactNeighborX="23136" custLinFactNeighborY="-2334">
        <dgm:presLayoutVars>
          <dgm:chMax val="0"/>
          <dgm:chPref val="0"/>
          <dgm:bulletEnabled val="1"/>
        </dgm:presLayoutVars>
      </dgm:prSet>
      <dgm:spPr/>
    </dgm:pt>
    <dgm:pt modelId="{246704C8-1CEA-4E42-804D-B145236A1E04}" type="pres">
      <dgm:prSet presAssocID="{BE02EF93-7FBE-4CFE-8392-48BB49954A39}" presName="Image2" presStyleCnt="0"/>
      <dgm:spPr/>
    </dgm:pt>
    <dgm:pt modelId="{78D27FB9-C24D-4051-AC1B-15A7894C455D}" type="pres">
      <dgm:prSet presAssocID="{BE02EF93-7FBE-4CFE-8392-48BB49954A3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074EE5A-B87C-4500-953F-1215425CE326}" type="pres">
      <dgm:prSet presAssocID="{BE02EF93-7FBE-4CFE-8392-48BB49954A39}" presName="Child2" presStyleLbl="revTx" presStyleIdx="1" presStyleCnt="3" custScaleX="138928" custLinFactNeighborX="5772" custLinFactNeighborY="363">
        <dgm:presLayoutVars>
          <dgm:chMax val="0"/>
          <dgm:chPref val="0"/>
          <dgm:bulletEnabled val="1"/>
        </dgm:presLayoutVars>
      </dgm:prSet>
      <dgm:spPr/>
    </dgm:pt>
    <dgm:pt modelId="{17CD5117-F9B5-4E5A-B18C-9751495F108E}" type="pres">
      <dgm:prSet presAssocID="{3E10FB99-C409-4DD0-9490-FF26B5DA0387}" presName="Image3" presStyleCnt="0"/>
      <dgm:spPr/>
    </dgm:pt>
    <dgm:pt modelId="{BFD5A235-CE17-4E88-8F0D-A738C871716E}" type="pres">
      <dgm:prSet presAssocID="{3E10FB99-C409-4DD0-9490-FF26B5DA0387}"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C8FC1C50-87A6-48D3-A1AC-2CA0AEE4A8F2}" type="pres">
      <dgm:prSet presAssocID="{3E10FB99-C409-4DD0-9490-FF26B5DA0387}" presName="Child3" presStyleLbl="revTx" presStyleIdx="2" presStyleCnt="3" custScaleX="138248" custLinFactNeighborX="17673" custLinFactNeighborY="-954">
        <dgm:presLayoutVars>
          <dgm:chMax val="0"/>
          <dgm:chPref val="0"/>
          <dgm:bulletEnabled val="1"/>
        </dgm:presLayoutVars>
      </dgm:prSet>
      <dgm:spPr/>
    </dgm:pt>
  </dgm:ptLst>
  <dgm:cxnLst>
    <dgm:cxn modelId="{87D3A405-0711-46FA-ADA6-951600E059BB}" type="presOf" srcId="{BE02EF93-7FBE-4CFE-8392-48BB49954A39}" destId="{E074EE5A-B87C-4500-953F-1215425CE326}" srcOrd="0" destOrd="0" presId="urn:microsoft.com/office/officeart/2011/layout/RadialPictureList"/>
    <dgm:cxn modelId="{31FB9C32-8DB3-4697-84FD-3D4E6C1EA1A5}" srcId="{64039272-3078-4494-848D-9CC4A81FB609}" destId="{0C1CBDA3-B4E6-43F7-BBCD-DD692012F0F2}" srcOrd="0" destOrd="0" parTransId="{129F3D66-E956-4366-AE7F-AC0835112A29}" sibTransId="{0140B43E-16FB-4494-823E-E6192255FB40}"/>
    <dgm:cxn modelId="{1522FA5B-6137-4B45-8638-59FE68BDF45F}" srcId="{64039272-3078-4494-848D-9CC4A81FB609}" destId="{BE02EF93-7FBE-4CFE-8392-48BB49954A39}" srcOrd="1" destOrd="0" parTransId="{43425284-5DF7-4BDC-ABB3-0621D719FC64}" sibTransId="{8C38412E-3EB8-42B5-949B-C99235AED443}"/>
    <dgm:cxn modelId="{8932495E-9816-4B4D-AD7A-70006FF1E4BE}" type="presOf" srcId="{45CF9AF2-BDEB-46EB-9260-D3E16BA08C45}" destId="{200C8CA7-663B-4A93-8607-30681AC8CFFE}" srcOrd="0" destOrd="0" presId="urn:microsoft.com/office/officeart/2011/layout/RadialPictureList"/>
    <dgm:cxn modelId="{2E06D064-8A1C-4512-AA40-D5626627234B}" srcId="{64039272-3078-4494-848D-9CC4A81FB609}" destId="{3E10FB99-C409-4DD0-9490-FF26B5DA0387}" srcOrd="2" destOrd="0" parTransId="{B696D60F-E4F2-4439-9AEF-BA8C0D2A3D59}" sibTransId="{F13F6B6E-755F-4FD8-A20F-7F1EF9EDADB8}"/>
    <dgm:cxn modelId="{C7838D6D-95D3-446F-BDDD-D5F48F70D2AC}" type="presOf" srcId="{64039272-3078-4494-848D-9CC4A81FB609}" destId="{805E0797-3168-4C21-9A22-1231DC37069A}" srcOrd="0" destOrd="0" presId="urn:microsoft.com/office/officeart/2011/layout/RadialPictureList"/>
    <dgm:cxn modelId="{CE9C9983-58D6-43F1-B56B-A0ABB05A856A}" type="presOf" srcId="{0C1CBDA3-B4E6-43F7-BBCD-DD692012F0F2}" destId="{6579188E-3E49-4288-B6F9-2ACB3FE2D41C}" srcOrd="0" destOrd="0" presId="urn:microsoft.com/office/officeart/2011/layout/RadialPictureList"/>
    <dgm:cxn modelId="{714E619C-219A-46DC-B2F9-7F30C5FD9A67}" type="presOf" srcId="{3E10FB99-C409-4DD0-9490-FF26B5DA0387}" destId="{C8FC1C50-87A6-48D3-A1AC-2CA0AEE4A8F2}" srcOrd="0" destOrd="0" presId="urn:microsoft.com/office/officeart/2011/layout/RadialPictureList"/>
    <dgm:cxn modelId="{EFDD70B6-28E0-4DC9-AC7F-BCD5883B5085}" srcId="{45CF9AF2-BDEB-46EB-9260-D3E16BA08C45}" destId="{64039272-3078-4494-848D-9CC4A81FB609}" srcOrd="0" destOrd="0" parTransId="{E3730A1E-4041-45D1-B319-8EDABDB7A881}" sibTransId="{7C2E07EC-315C-455C-844B-9ED860BA8085}"/>
    <dgm:cxn modelId="{78A40A89-7FDB-4682-BC18-951AACFC1BC7}" type="presParOf" srcId="{200C8CA7-663B-4A93-8607-30681AC8CFFE}" destId="{805E0797-3168-4C21-9A22-1231DC37069A}" srcOrd="0" destOrd="0" presId="urn:microsoft.com/office/officeart/2011/layout/RadialPictureList"/>
    <dgm:cxn modelId="{BD17BCE3-ED10-437E-9E0C-6C3772CB7167}" type="presParOf" srcId="{200C8CA7-663B-4A93-8607-30681AC8CFFE}" destId="{90F5E2FB-D884-462A-BE80-ECA5344E194B}" srcOrd="1" destOrd="0" presId="urn:microsoft.com/office/officeart/2011/layout/RadialPictureList"/>
    <dgm:cxn modelId="{34D73CF6-597C-4AEE-9C06-73FCA2BC38A1}" type="presParOf" srcId="{200C8CA7-663B-4A93-8607-30681AC8CFFE}" destId="{D23029DE-9884-4DC5-AE33-FD4A25070021}" srcOrd="2" destOrd="0" presId="urn:microsoft.com/office/officeart/2011/layout/RadialPictureList"/>
    <dgm:cxn modelId="{2BCF7755-4B1B-4841-A48F-D67642733173}" type="presParOf" srcId="{200C8CA7-663B-4A93-8607-30681AC8CFFE}" destId="{6579188E-3E49-4288-B6F9-2ACB3FE2D41C}" srcOrd="3" destOrd="0" presId="urn:microsoft.com/office/officeart/2011/layout/RadialPictureList"/>
    <dgm:cxn modelId="{B9900679-E55D-4223-A6E2-EEB936449D0E}" type="presParOf" srcId="{200C8CA7-663B-4A93-8607-30681AC8CFFE}" destId="{246704C8-1CEA-4E42-804D-B145236A1E04}" srcOrd="4" destOrd="0" presId="urn:microsoft.com/office/officeart/2011/layout/RadialPictureList"/>
    <dgm:cxn modelId="{F05CEA06-0625-474D-B5E1-4D8DA28D237D}" type="presParOf" srcId="{246704C8-1CEA-4E42-804D-B145236A1E04}" destId="{78D27FB9-C24D-4051-AC1B-15A7894C455D}" srcOrd="0" destOrd="0" presId="urn:microsoft.com/office/officeart/2011/layout/RadialPictureList"/>
    <dgm:cxn modelId="{9738B9BD-A2C4-474B-8841-7B279F36574D}" type="presParOf" srcId="{200C8CA7-663B-4A93-8607-30681AC8CFFE}" destId="{E074EE5A-B87C-4500-953F-1215425CE326}" srcOrd="5" destOrd="0" presId="urn:microsoft.com/office/officeart/2011/layout/RadialPictureList"/>
    <dgm:cxn modelId="{374006A2-5671-41B2-B2D9-FF75674AFF20}" type="presParOf" srcId="{200C8CA7-663B-4A93-8607-30681AC8CFFE}" destId="{17CD5117-F9B5-4E5A-B18C-9751495F108E}" srcOrd="6" destOrd="0" presId="urn:microsoft.com/office/officeart/2011/layout/RadialPictureList"/>
    <dgm:cxn modelId="{721F1781-1329-4FFA-ABCB-039D6B82A507}" type="presParOf" srcId="{17CD5117-F9B5-4E5A-B18C-9751495F108E}" destId="{BFD5A235-CE17-4E88-8F0D-A738C871716E}" srcOrd="0" destOrd="0" presId="urn:microsoft.com/office/officeart/2011/layout/RadialPictureList"/>
    <dgm:cxn modelId="{8BC0C9A2-4666-465D-858E-3E8B381F91A9}" type="presParOf" srcId="{200C8CA7-663B-4A93-8607-30681AC8CFFE}" destId="{C8FC1C50-87A6-48D3-A1AC-2CA0AEE4A8F2}" srcOrd="7" destOrd="0" presId="urn:microsoft.com/office/officeart/2011/layout/Radial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96AC8-89E0-4ACC-BE31-AE89A29C5AD1}">
      <dsp:nvSpPr>
        <dsp:cNvPr id="0" name=""/>
        <dsp:cNvSpPr/>
      </dsp:nvSpPr>
      <dsp:spPr>
        <a:xfrm>
          <a:off x="0" y="3822949"/>
          <a:ext cx="4611517" cy="5014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Creating alignments/writing to SAM file</a:t>
          </a:r>
          <a:endParaRPr lang="sr-Latn-RS" sz="1700" kern="1200" dirty="0"/>
        </a:p>
      </dsp:txBody>
      <dsp:txXfrm>
        <a:off x="0" y="3822949"/>
        <a:ext cx="4611517" cy="501491"/>
      </dsp:txXfrm>
    </dsp:sp>
    <dsp:sp modelId="{8D3A370B-3001-4573-8560-6E8F36AB2883}">
      <dsp:nvSpPr>
        <dsp:cNvPr id="0" name=""/>
        <dsp:cNvSpPr/>
      </dsp:nvSpPr>
      <dsp:spPr>
        <a:xfrm rot="10800000">
          <a:off x="0" y="3057132"/>
          <a:ext cx="4611517" cy="771294"/>
        </a:xfrm>
        <a:prstGeom prst="upArrowCallout">
          <a:avLst/>
        </a:prstGeom>
        <a:solidFill>
          <a:schemeClr val="accent2">
            <a:hueOff val="1476202"/>
            <a:satOff val="321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Writing paired reads to FASTQ file</a:t>
          </a:r>
          <a:endParaRPr lang="sr-Latn-RS" sz="1700" kern="1200" dirty="0"/>
        </a:p>
      </dsp:txBody>
      <dsp:txXfrm rot="10800000">
        <a:off x="0" y="3057132"/>
        <a:ext cx="4611517" cy="501164"/>
      </dsp:txXfrm>
    </dsp:sp>
    <dsp:sp modelId="{4F6E314F-44F8-486E-91F6-39A07AA9A7E1}">
      <dsp:nvSpPr>
        <dsp:cNvPr id="0" name=""/>
        <dsp:cNvSpPr/>
      </dsp:nvSpPr>
      <dsp:spPr>
        <a:xfrm rot="10800000">
          <a:off x="0" y="2293360"/>
          <a:ext cx="4611517" cy="771294"/>
        </a:xfrm>
        <a:prstGeom prst="upArrowCallout">
          <a:avLst/>
        </a:prstGeom>
        <a:solidFill>
          <a:schemeClr val="accent2">
            <a:hueOff val="2952403"/>
            <a:satOff val="6429"/>
            <a:lumOff val="-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Adding sequencing errors</a:t>
          </a:r>
          <a:endParaRPr lang="sr-Latn-RS" sz="1700" kern="1200" dirty="0"/>
        </a:p>
      </dsp:txBody>
      <dsp:txXfrm rot="10800000">
        <a:off x="0" y="2293360"/>
        <a:ext cx="4611517" cy="501164"/>
      </dsp:txXfrm>
    </dsp:sp>
    <dsp:sp modelId="{7F137974-BCA4-43F5-8B79-BE70AC7336DB}">
      <dsp:nvSpPr>
        <dsp:cNvPr id="0" name=""/>
        <dsp:cNvSpPr/>
      </dsp:nvSpPr>
      <dsp:spPr>
        <a:xfrm rot="10800000">
          <a:off x="0" y="1529588"/>
          <a:ext cx="4611517" cy="771294"/>
        </a:xfrm>
        <a:prstGeom prst="upArrowCallout">
          <a:avLst/>
        </a:prstGeom>
        <a:solidFill>
          <a:schemeClr val="accent2">
            <a:hueOff val="4428605"/>
            <a:satOff val="9643"/>
            <a:lumOff val="-1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Paired-end reads creation</a:t>
          </a:r>
          <a:endParaRPr lang="sr-Latn-RS" sz="1700" kern="1200" dirty="0"/>
        </a:p>
      </dsp:txBody>
      <dsp:txXfrm rot="10800000">
        <a:off x="0" y="1529588"/>
        <a:ext cx="4611517" cy="501164"/>
      </dsp:txXfrm>
    </dsp:sp>
    <dsp:sp modelId="{4126DBEA-E964-4B03-96FE-E57B397ABC01}">
      <dsp:nvSpPr>
        <dsp:cNvPr id="0" name=""/>
        <dsp:cNvSpPr/>
      </dsp:nvSpPr>
      <dsp:spPr>
        <a:xfrm rot="10800000">
          <a:off x="0" y="765817"/>
          <a:ext cx="4611517" cy="771294"/>
        </a:xfrm>
        <a:prstGeom prst="upArrowCallout">
          <a:avLst/>
        </a:prstGeom>
        <a:solidFill>
          <a:schemeClr val="accent2">
            <a:hueOff val="5904806"/>
            <a:satOff val="12858"/>
            <a:lumOff val="-1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Genome sequence fragmentation</a:t>
          </a:r>
          <a:endParaRPr lang="sr-Latn-RS" sz="1700" kern="1200" dirty="0"/>
        </a:p>
      </dsp:txBody>
      <dsp:txXfrm rot="10800000">
        <a:off x="0" y="765817"/>
        <a:ext cx="4611517" cy="501164"/>
      </dsp:txXfrm>
    </dsp:sp>
    <dsp:sp modelId="{E397D03F-D2AB-4C87-828E-14E3F7266B27}">
      <dsp:nvSpPr>
        <dsp:cNvPr id="0" name=""/>
        <dsp:cNvSpPr/>
      </dsp:nvSpPr>
      <dsp:spPr>
        <a:xfrm rot="10800000">
          <a:off x="0" y="0"/>
          <a:ext cx="4611517" cy="771294"/>
        </a:xfrm>
        <a:prstGeom prst="upArrowCallout">
          <a:avLst/>
        </a:prstGeom>
        <a:solidFill>
          <a:schemeClr val="accent2">
            <a:hueOff val="7381008"/>
            <a:satOff val="16072"/>
            <a:lumOff val="-2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FASTA file parsing</a:t>
          </a:r>
          <a:endParaRPr lang="sr-Latn-RS" sz="1700" kern="1200" dirty="0"/>
        </a:p>
      </dsp:txBody>
      <dsp:txXfrm rot="10800000">
        <a:off x="0" y="0"/>
        <a:ext cx="4611517" cy="50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E0073-52EA-46B7-BEE3-EAE6976A957E}">
      <dsp:nvSpPr>
        <dsp:cNvPr id="0" name=""/>
        <dsp:cNvSpPr/>
      </dsp:nvSpPr>
      <dsp:spPr>
        <a:xfrm>
          <a:off x="1695178" y="1488515"/>
          <a:ext cx="1151394" cy="11513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Simulator  (sequencing mode)</a:t>
          </a:r>
          <a:endParaRPr lang="sr-Latn-RS" sz="1100" kern="1200" dirty="0"/>
        </a:p>
      </dsp:txBody>
      <dsp:txXfrm>
        <a:off x="1863796" y="1657133"/>
        <a:ext cx="814158" cy="814158"/>
      </dsp:txXfrm>
    </dsp:sp>
    <dsp:sp modelId="{2839CDCC-C4F4-4D09-A4E1-6F6AD041E7A7}">
      <dsp:nvSpPr>
        <dsp:cNvPr id="0" name=""/>
        <dsp:cNvSpPr/>
      </dsp:nvSpPr>
      <dsp:spPr>
        <a:xfrm rot="13242367">
          <a:off x="1207201" y="1303465"/>
          <a:ext cx="740999"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688464-F296-4393-9D15-65D51B42D45A}">
      <dsp:nvSpPr>
        <dsp:cNvPr id="0" name=""/>
        <dsp:cNvSpPr/>
      </dsp:nvSpPr>
      <dsp:spPr>
        <a:xfrm>
          <a:off x="705215" y="937728"/>
          <a:ext cx="1069651" cy="47927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Insert size</a:t>
          </a:r>
        </a:p>
        <a:p>
          <a:pPr marL="0" lvl="0" indent="0" algn="ctr" defTabSz="355600">
            <a:lnSpc>
              <a:spcPct val="90000"/>
            </a:lnSpc>
            <a:spcBef>
              <a:spcPct val="0"/>
            </a:spcBef>
            <a:spcAft>
              <a:spcPct val="35000"/>
            </a:spcAft>
            <a:buNone/>
          </a:pPr>
          <a:r>
            <a:rPr lang="en-US" sz="800" kern="1200" dirty="0"/>
            <a:t>Read length </a:t>
          </a:r>
          <a:endParaRPr lang="sr-Latn-RS" sz="800" kern="1200" dirty="0"/>
        </a:p>
      </dsp:txBody>
      <dsp:txXfrm>
        <a:off x="719252" y="951765"/>
        <a:ext cx="1041577" cy="451196"/>
      </dsp:txXfrm>
    </dsp:sp>
    <dsp:sp modelId="{65F410AF-2A1A-4D3B-9AFB-FB99786DABCC}">
      <dsp:nvSpPr>
        <dsp:cNvPr id="0" name=""/>
        <dsp:cNvSpPr/>
      </dsp:nvSpPr>
      <dsp:spPr>
        <a:xfrm rot="10795675">
          <a:off x="812257" y="1902147"/>
          <a:ext cx="935505"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1D7264-24A5-4FC9-BC70-F57091C47C86}">
      <dsp:nvSpPr>
        <dsp:cNvPr id="0" name=""/>
        <dsp:cNvSpPr/>
      </dsp:nvSpPr>
      <dsp:spPr>
        <a:xfrm>
          <a:off x="154425" y="1865181"/>
          <a:ext cx="1101602" cy="40200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Reference genome(FASTA)</a:t>
          </a:r>
          <a:endParaRPr lang="sr-Latn-RS" sz="800" kern="1200" dirty="0"/>
        </a:p>
      </dsp:txBody>
      <dsp:txXfrm>
        <a:off x="166199" y="1876955"/>
        <a:ext cx="1078054" cy="378454"/>
      </dsp:txXfrm>
    </dsp:sp>
    <dsp:sp modelId="{3C30294D-0146-4482-A659-43F426F72120}">
      <dsp:nvSpPr>
        <dsp:cNvPr id="0" name=""/>
        <dsp:cNvSpPr/>
      </dsp:nvSpPr>
      <dsp:spPr>
        <a:xfrm rot="16257702">
          <a:off x="1812925" y="835663"/>
          <a:ext cx="1008783"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4E55E-A6AC-4958-AABC-42505E540526}">
      <dsp:nvSpPr>
        <dsp:cNvPr id="0" name=""/>
        <dsp:cNvSpPr/>
      </dsp:nvSpPr>
      <dsp:spPr>
        <a:xfrm>
          <a:off x="1794934" y="228375"/>
          <a:ext cx="1007040" cy="38575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Coverage</a:t>
          </a:r>
        </a:p>
        <a:p>
          <a:pPr marL="0" lvl="0" indent="0" algn="ctr" defTabSz="355600">
            <a:lnSpc>
              <a:spcPct val="90000"/>
            </a:lnSpc>
            <a:spcBef>
              <a:spcPct val="0"/>
            </a:spcBef>
            <a:spcAft>
              <a:spcPct val="35000"/>
            </a:spcAft>
            <a:buNone/>
          </a:pPr>
          <a:r>
            <a:rPr lang="en-US" sz="800" kern="1200" dirty="0"/>
            <a:t>Average quality </a:t>
          </a:r>
          <a:endParaRPr lang="sr-Latn-RS" sz="800" kern="1200" dirty="0"/>
        </a:p>
      </dsp:txBody>
      <dsp:txXfrm>
        <a:off x="1806232" y="239673"/>
        <a:ext cx="984444" cy="363156"/>
      </dsp:txXfrm>
    </dsp:sp>
    <dsp:sp modelId="{C3984F64-5281-4EDD-AD1B-DCB90E76C7B1}">
      <dsp:nvSpPr>
        <dsp:cNvPr id="0" name=""/>
        <dsp:cNvSpPr/>
      </dsp:nvSpPr>
      <dsp:spPr>
        <a:xfrm rot="18904048">
          <a:off x="2552416" y="1176860"/>
          <a:ext cx="104790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B6B4E4-64F3-4DAC-88CD-2B35122811E6}">
      <dsp:nvSpPr>
        <dsp:cNvPr id="0" name=""/>
        <dsp:cNvSpPr/>
      </dsp:nvSpPr>
      <dsp:spPr>
        <a:xfrm>
          <a:off x="2930172" y="604656"/>
          <a:ext cx="1066577" cy="53955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SNV rate</a:t>
          </a:r>
        </a:p>
        <a:p>
          <a:pPr marL="0" lvl="0" indent="0" algn="ctr" defTabSz="355600">
            <a:lnSpc>
              <a:spcPct val="90000"/>
            </a:lnSpc>
            <a:spcBef>
              <a:spcPct val="0"/>
            </a:spcBef>
            <a:spcAft>
              <a:spcPct val="35000"/>
            </a:spcAft>
            <a:buNone/>
          </a:pPr>
          <a:r>
            <a:rPr lang="en-US" sz="800" kern="1200" dirty="0"/>
            <a:t>Insertion rate</a:t>
          </a:r>
        </a:p>
        <a:p>
          <a:pPr marL="0" lvl="0" indent="0" algn="ctr" defTabSz="355600">
            <a:lnSpc>
              <a:spcPct val="90000"/>
            </a:lnSpc>
            <a:spcBef>
              <a:spcPct val="0"/>
            </a:spcBef>
            <a:spcAft>
              <a:spcPct val="35000"/>
            </a:spcAft>
            <a:buNone/>
          </a:pPr>
          <a:r>
            <a:rPr lang="en-US" sz="800" kern="1200" dirty="0"/>
            <a:t>Deletion rate</a:t>
          </a:r>
        </a:p>
      </dsp:txBody>
      <dsp:txXfrm>
        <a:off x="2945975" y="620459"/>
        <a:ext cx="1034971" cy="507947"/>
      </dsp:txXfrm>
    </dsp:sp>
    <dsp:sp modelId="{56EBFB1D-9D4E-486E-A91E-7E09744E4D36}">
      <dsp:nvSpPr>
        <dsp:cNvPr id="0" name=""/>
        <dsp:cNvSpPr/>
      </dsp:nvSpPr>
      <dsp:spPr>
        <a:xfrm rot="43077">
          <a:off x="2806091" y="1902577"/>
          <a:ext cx="108458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6AE96-0B60-4E10-B2C4-D23551AC0EE9}">
      <dsp:nvSpPr>
        <dsp:cNvPr id="0" name=""/>
        <dsp:cNvSpPr/>
      </dsp:nvSpPr>
      <dsp:spPr>
        <a:xfrm>
          <a:off x="3522322" y="1864951"/>
          <a:ext cx="943642" cy="44171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Out SAM directory</a:t>
          </a:r>
        </a:p>
        <a:p>
          <a:pPr marL="0" lvl="0" indent="0" algn="ctr" defTabSz="355600">
            <a:lnSpc>
              <a:spcPct val="90000"/>
            </a:lnSpc>
            <a:spcBef>
              <a:spcPct val="0"/>
            </a:spcBef>
            <a:spcAft>
              <a:spcPct val="35000"/>
            </a:spcAft>
            <a:buNone/>
          </a:pPr>
          <a:r>
            <a:rPr lang="en-US" sz="800" kern="1200" dirty="0"/>
            <a:t>Out FASTQ directory</a:t>
          </a:r>
          <a:endParaRPr lang="sr-Latn-RS" sz="800" kern="1200" dirty="0"/>
        </a:p>
      </dsp:txBody>
      <dsp:txXfrm>
        <a:off x="3535259" y="1877888"/>
        <a:ext cx="917768" cy="415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E0797-3168-4C21-9A22-1231DC37069A}">
      <dsp:nvSpPr>
        <dsp:cNvPr id="0" name=""/>
        <dsp:cNvSpPr/>
      </dsp:nvSpPr>
      <dsp:spPr>
        <a:xfrm>
          <a:off x="1383327" y="1558585"/>
          <a:ext cx="2803077" cy="28032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Test genomes</a:t>
          </a:r>
          <a:endParaRPr lang="sr-Latn-RS" sz="3400" kern="1200" dirty="0"/>
        </a:p>
      </dsp:txBody>
      <dsp:txXfrm>
        <a:off x="1793828" y="1969106"/>
        <a:ext cx="1982075" cy="1982173"/>
      </dsp:txXfrm>
    </dsp:sp>
    <dsp:sp modelId="{90F5E2FB-D884-462A-BE80-ECA5344E194B}">
      <dsp:nvSpPr>
        <dsp:cNvPr id="0" name=""/>
        <dsp:cNvSpPr/>
      </dsp:nvSpPr>
      <dsp:spPr>
        <a:xfrm>
          <a:off x="-62179" y="0"/>
          <a:ext cx="5650540" cy="5890346"/>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29DE-9884-4DC5-AE33-FD4A25070021}">
      <dsp:nvSpPr>
        <dsp:cNvPr id="0" name=""/>
        <dsp:cNvSpPr/>
      </dsp:nvSpPr>
      <dsp:spPr>
        <a:xfrm>
          <a:off x="4098468" y="496556"/>
          <a:ext cx="1501618" cy="15020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79188E-3E49-4288-B6F9-2ACB3FE2D41C}">
      <dsp:nvSpPr>
        <dsp:cNvPr id="0" name=""/>
        <dsp:cNvSpPr/>
      </dsp:nvSpPr>
      <dsp:spPr>
        <a:xfrm>
          <a:off x="5794625" y="48677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Human herpesvirus</a:t>
          </a:r>
        </a:p>
        <a:p>
          <a:pPr marL="0" lvl="0" indent="0" algn="l" defTabSz="800100">
            <a:lnSpc>
              <a:spcPct val="90000"/>
            </a:lnSpc>
            <a:spcBef>
              <a:spcPct val="0"/>
            </a:spcBef>
            <a:spcAft>
              <a:spcPct val="10000"/>
            </a:spcAft>
            <a:buNone/>
          </a:pPr>
          <a:r>
            <a:rPr lang="en-US" sz="1800" i="1" kern="1200" dirty="0"/>
            <a:t>151 KB</a:t>
          </a:r>
          <a:endParaRPr lang="sr-Latn-RS" sz="1800" i="1" kern="1200" dirty="0"/>
        </a:p>
      </dsp:txBody>
      <dsp:txXfrm>
        <a:off x="5794625" y="486776"/>
        <a:ext cx="2778749" cy="1453737"/>
      </dsp:txXfrm>
    </dsp:sp>
    <dsp:sp modelId="{78D27FB9-C24D-4051-AC1B-15A7894C455D}">
      <dsp:nvSpPr>
        <dsp:cNvPr id="0" name=""/>
        <dsp:cNvSpPr/>
      </dsp:nvSpPr>
      <dsp:spPr>
        <a:xfrm>
          <a:off x="4678848" y="2205345"/>
          <a:ext cx="1501618" cy="150203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4EE5A-B87C-4500-953F-1215425CE326}">
      <dsp:nvSpPr>
        <dsp:cNvPr id="0" name=""/>
        <dsp:cNvSpPr/>
      </dsp:nvSpPr>
      <dsp:spPr>
        <a:xfrm>
          <a:off x="5911518" y="2231827"/>
          <a:ext cx="2792417"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     Clostridium tetani</a:t>
          </a:r>
        </a:p>
        <a:p>
          <a:pPr marL="0" lvl="0" indent="0" algn="l" defTabSz="800100">
            <a:lnSpc>
              <a:spcPct val="90000"/>
            </a:lnSpc>
            <a:spcBef>
              <a:spcPct val="0"/>
            </a:spcBef>
            <a:spcAft>
              <a:spcPct val="10000"/>
            </a:spcAft>
            <a:buNone/>
          </a:pPr>
          <a:r>
            <a:rPr lang="en-US" sz="1800" i="1" kern="1200" dirty="0"/>
            <a:t>     2.79 MB</a:t>
          </a:r>
          <a:endParaRPr lang="sr-Latn-RS" sz="1800" i="1" kern="1200" dirty="0"/>
        </a:p>
      </dsp:txBody>
      <dsp:txXfrm>
        <a:off x="5911518" y="2231827"/>
        <a:ext cx="2792417" cy="1453737"/>
      </dsp:txXfrm>
    </dsp:sp>
    <dsp:sp modelId="{BFD5A235-CE17-4E88-8F0D-A738C871716E}">
      <dsp:nvSpPr>
        <dsp:cNvPr id="0" name=""/>
        <dsp:cNvSpPr/>
      </dsp:nvSpPr>
      <dsp:spPr>
        <a:xfrm>
          <a:off x="4098468" y="3938285"/>
          <a:ext cx="1501618" cy="150203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C1C50-87A6-48D3-A1AC-2CA0AEE4A8F2}">
      <dsp:nvSpPr>
        <dsp:cNvPr id="0" name=""/>
        <dsp:cNvSpPr/>
      </dsp:nvSpPr>
      <dsp:spPr>
        <a:xfrm>
          <a:off x="5684820" y="395504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Mycobacterium tuberculosis</a:t>
          </a:r>
        </a:p>
        <a:p>
          <a:pPr marL="0" lvl="0" indent="0" algn="l" defTabSz="800100">
            <a:lnSpc>
              <a:spcPct val="90000"/>
            </a:lnSpc>
            <a:spcBef>
              <a:spcPct val="0"/>
            </a:spcBef>
            <a:spcAft>
              <a:spcPct val="10000"/>
            </a:spcAft>
            <a:buNone/>
          </a:pPr>
          <a:r>
            <a:rPr lang="en-US" sz="1800" i="1" kern="1200" dirty="0"/>
            <a:t>4.25 MB</a:t>
          </a:r>
          <a:endParaRPr lang="sr-Latn-RS" sz="1800" i="1" kern="1200" dirty="0"/>
        </a:p>
      </dsp:txBody>
      <dsp:txXfrm>
        <a:off x="5684820" y="3955046"/>
        <a:ext cx="2778749" cy="14537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5/21/2022</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Čuvar mesta za sliku na slajdu 1"/>
          <p:cNvSpPr>
            <a:spLocks noGrp="1" noRot="1" noChangeAspect="1"/>
          </p:cNvSpPr>
          <p:nvPr>
            <p:ph type="sldImg"/>
          </p:nvPr>
        </p:nvSpPr>
        <p:spPr/>
      </p:sp>
      <p:sp>
        <p:nvSpPr>
          <p:cNvPr id="3" name="Čuvar mesta za napomene 2"/>
          <p:cNvSpPr>
            <a:spLocks noGrp="1"/>
          </p:cNvSpPr>
          <p:nvPr>
            <p:ph type="body" idx="1"/>
          </p:nvPr>
        </p:nvSpPr>
        <p:spPr/>
        <p:txBody>
          <a:bodyPr/>
          <a:lstStyle/>
          <a:p>
            <a:endParaRPr lang="sr-Latn-RS" dirty="0"/>
          </a:p>
        </p:txBody>
      </p:sp>
      <p:sp>
        <p:nvSpPr>
          <p:cNvPr id="4" name="Čuvar mesta za broj slajda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4091360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5.svg"/><Relationship Id="rId7" Type="http://schemas.openxmlformats.org/officeDocument/2006/relationships/diagramLayout" Target="../diagrams/layout2.xml"/><Relationship Id="rId12"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diagramData" Target="../diagrams/data2.xml"/><Relationship Id="rId11" Type="http://schemas.openxmlformats.org/officeDocument/2006/relationships/image" Target="../media/image58.png"/><Relationship Id="rId5" Type="http://schemas.openxmlformats.org/officeDocument/2006/relationships/image" Target="../media/image57.svg"/><Relationship Id="rId10" Type="http://schemas.microsoft.com/office/2007/relationships/diagramDrawing" Target="../diagrams/drawing2.xml"/><Relationship Id="rId4" Type="http://schemas.openxmlformats.org/officeDocument/2006/relationships/image" Target="../media/image56.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41.svg"/><Relationship Id="rId7" Type="http://schemas.openxmlformats.org/officeDocument/2006/relationships/diagramLayout" Target="../diagrams/layout3.xml"/><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diagramData" Target="../diagrams/data3.xml"/><Relationship Id="rId5" Type="http://schemas.openxmlformats.org/officeDocument/2006/relationships/image" Target="../media/image53.svg"/><Relationship Id="rId10" Type="http://schemas.microsoft.com/office/2007/relationships/diagramDrawing" Target="../diagrams/drawing3.xml"/><Relationship Id="rId4" Type="http://schemas.openxmlformats.org/officeDocument/2006/relationships/image" Target="../media/image52.png"/><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0.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740.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7" Type="http://schemas.openxmlformats.org/officeDocument/2006/relationships/image" Target="../media/image700.png"/><Relationship Id="rId2" Type="http://schemas.openxmlformats.org/officeDocument/2006/relationships/image" Target="../media/image73.png"/><Relationship Id="rId1" Type="http://schemas.openxmlformats.org/officeDocument/2006/relationships/slideLayout" Target="../slideLayouts/slideLayout5.xml"/><Relationship Id="rId9" Type="http://schemas.openxmlformats.org/officeDocument/2006/relationships/image" Target="../media/image720.png"/></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87.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0.png"/><Relationship Id="rId2" Type="http://schemas.openxmlformats.org/officeDocument/2006/relationships/image" Target="../media/image79.png"/><Relationship Id="rId1" Type="http://schemas.openxmlformats.org/officeDocument/2006/relationships/slideLayout" Target="../slideLayouts/slideLayout5.xml"/><Relationship Id="rId9" Type="http://schemas.openxmlformats.org/officeDocument/2006/relationships/image" Target="../media/image720.png"/></Relationships>
</file>

<file path=ppt/slides/_rels/slide23.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100.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57.sv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sv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38.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94716" y="739978"/>
            <a:ext cx="5334930" cy="3004145"/>
          </a:xfrm>
        </p:spPr>
        <p:txBody>
          <a:bodyPr>
            <a:normAutofit/>
          </a:bodyPr>
          <a:lstStyle/>
          <a:p>
            <a:r>
              <a:rPr lang="en-US" sz="4200" dirty="0">
                <a:solidFill>
                  <a:schemeClr val="accent4">
                    <a:lumMod val="60000"/>
                    <a:lumOff val="40000"/>
                  </a:schemeClr>
                </a:solidFill>
              </a:rPr>
              <a:t>Illumina paired-end </a:t>
            </a:r>
            <a:r>
              <a:rPr lang="en-US" sz="4200" dirty="0" err="1">
                <a:solidFill>
                  <a:schemeClr val="accent4">
                    <a:lumMod val="60000"/>
                    <a:lumOff val="40000"/>
                  </a:schemeClr>
                </a:solidFill>
              </a:rPr>
              <a:t>dna</a:t>
            </a:r>
            <a:r>
              <a:rPr lang="en-US" sz="4200" dirty="0">
                <a:solidFill>
                  <a:schemeClr val="accent4">
                    <a:lumMod val="60000"/>
                    <a:lumOff val="40000"/>
                  </a:schemeClr>
                </a:solidFill>
              </a:rPr>
              <a:t> sequencer SIMULATOR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194715" y="3836197"/>
            <a:ext cx="5334931" cy="2189214"/>
          </a:xfrm>
        </p:spPr>
        <p:txBody>
          <a:bodyPr>
            <a:normAutofit/>
          </a:bodyPr>
          <a:lstStyle/>
          <a:p>
            <a:pPr>
              <a:spcAft>
                <a:spcPts val="600"/>
              </a:spcAft>
            </a:pPr>
            <a:r>
              <a:rPr lang="en-US" sz="2000" dirty="0">
                <a:solidFill>
                  <a:schemeClr val="accent4">
                    <a:lumMod val="60000"/>
                    <a:lumOff val="40000"/>
                  </a:schemeClr>
                </a:solidFill>
              </a:rPr>
              <a:t>Ana Vanzo 2021/3355</a:t>
            </a:r>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3D rendering of DNA">
            <a:extLst>
              <a:ext uri="{FF2B5EF4-FFF2-40B4-BE49-F238E27FC236}">
                <a16:creationId xmlns:a16="http://schemas.microsoft.com/office/drawing/2014/main" id="{A53384CC-E260-15D5-5193-2B612FA94ACA}"/>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10</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246754" y="290802"/>
            <a:ext cx="6421120" cy="707886"/>
          </a:xfrm>
          <a:prstGeom prst="rect">
            <a:avLst/>
          </a:prstGeom>
          <a:noFill/>
        </p:spPr>
        <p:txBody>
          <a:bodyPr wrap="square" rtlCol="0">
            <a:spAutoFit/>
          </a:bodyPr>
          <a:lstStyle/>
          <a:p>
            <a:r>
              <a:rPr lang="en-U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rPr>
              <a:t>WORKFLOW</a:t>
            </a:r>
            <a:endParaRPr lang="sr-Latn-R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endParaRPr>
          </a:p>
        </p:txBody>
      </p:sp>
      <p:grpSp>
        <p:nvGrpSpPr>
          <p:cNvPr id="86" name="Grupa 85">
            <a:extLst>
              <a:ext uri="{FF2B5EF4-FFF2-40B4-BE49-F238E27FC236}">
                <a16:creationId xmlns:a16="http://schemas.microsoft.com/office/drawing/2014/main" id="{823E9095-0466-C2C8-6178-79D492AAE7E0}"/>
              </a:ext>
            </a:extLst>
          </p:cNvPr>
          <p:cNvGrpSpPr/>
          <p:nvPr/>
        </p:nvGrpSpPr>
        <p:grpSpPr>
          <a:xfrm>
            <a:off x="1815685" y="1080500"/>
            <a:ext cx="4608518" cy="4846658"/>
            <a:chOff x="210231" y="1042696"/>
            <a:chExt cx="5266337" cy="5682348"/>
          </a:xfrm>
        </p:grpSpPr>
        <p:sp>
          <p:nvSpPr>
            <p:cNvPr id="17" name="Oval 16">
              <a:extLst>
                <a:ext uri="{FF2B5EF4-FFF2-40B4-BE49-F238E27FC236}">
                  <a16:creationId xmlns:a16="http://schemas.microsoft.com/office/drawing/2014/main" id="{0DB0C00C-E8A8-351D-37EB-F5A284BFB3BA}"/>
                </a:ext>
              </a:extLst>
            </p:cNvPr>
            <p:cNvSpPr/>
            <p:nvPr/>
          </p:nvSpPr>
          <p:spPr>
            <a:xfrm>
              <a:off x="743237"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BWA MEM</a:t>
              </a:r>
              <a:endParaRPr lang="sr-Latn-RS" sz="1000" dirty="0"/>
            </a:p>
          </p:txBody>
        </p:sp>
        <p:sp>
          <p:nvSpPr>
            <p:cNvPr id="36" name="Oval 35">
              <a:extLst>
                <a:ext uri="{FF2B5EF4-FFF2-40B4-BE49-F238E27FC236}">
                  <a16:creationId xmlns:a16="http://schemas.microsoft.com/office/drawing/2014/main" id="{47243304-227C-8C0B-D9F0-8485841A2B36}"/>
                </a:ext>
              </a:extLst>
            </p:cNvPr>
            <p:cNvSpPr/>
            <p:nvPr/>
          </p:nvSpPr>
          <p:spPr>
            <a:xfrm>
              <a:off x="2829179"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Bowtie2</a:t>
              </a:r>
              <a:endParaRPr lang="sr-Latn-RS" sz="800" dirty="0"/>
            </a:p>
          </p:txBody>
        </p:sp>
        <p:sp>
          <p:nvSpPr>
            <p:cNvPr id="48" name="Strelica: nadole 47">
              <a:extLst>
                <a:ext uri="{FF2B5EF4-FFF2-40B4-BE49-F238E27FC236}">
                  <a16:creationId xmlns:a16="http://schemas.microsoft.com/office/drawing/2014/main" id="{23EC40D2-6FEE-718D-C55E-449311A10719}"/>
                </a:ext>
              </a:extLst>
            </p:cNvPr>
            <p:cNvSpPr/>
            <p:nvPr/>
          </p:nvSpPr>
          <p:spPr>
            <a:xfrm rot="19182415">
              <a:off x="2838005" y="4959605"/>
              <a:ext cx="291141" cy="522646"/>
            </a:xfrm>
            <a:prstGeom prst="downArrow">
              <a:avLst>
                <a:gd name="adj1" fmla="val 38913"/>
                <a:gd name="adj2"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sp>
          <p:nvSpPr>
            <p:cNvPr id="50" name="Strelica: nadole 49">
              <a:extLst>
                <a:ext uri="{FF2B5EF4-FFF2-40B4-BE49-F238E27FC236}">
                  <a16:creationId xmlns:a16="http://schemas.microsoft.com/office/drawing/2014/main" id="{13BFBE11-C983-4E2B-308D-0E51B838C286}"/>
                </a:ext>
              </a:extLst>
            </p:cNvPr>
            <p:cNvSpPr/>
            <p:nvPr/>
          </p:nvSpPr>
          <p:spPr>
            <a:xfrm>
              <a:off x="1017776" y="6189350"/>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1" name="Strelica: nadole 50">
              <a:extLst>
                <a:ext uri="{FF2B5EF4-FFF2-40B4-BE49-F238E27FC236}">
                  <a16:creationId xmlns:a16="http://schemas.microsoft.com/office/drawing/2014/main" id="{7A9EC89E-886B-6669-F904-CCB58FA3AA22}"/>
                </a:ext>
              </a:extLst>
            </p:cNvPr>
            <p:cNvSpPr/>
            <p:nvPr/>
          </p:nvSpPr>
          <p:spPr>
            <a:xfrm>
              <a:off x="3146504" y="6183348"/>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2" name="Pravougaonik: sa zaobljenim uglovima 51">
              <a:extLst>
                <a:ext uri="{FF2B5EF4-FFF2-40B4-BE49-F238E27FC236}">
                  <a16:creationId xmlns:a16="http://schemas.microsoft.com/office/drawing/2014/main" id="{EDE9F233-C0C4-2B8C-F941-A8ABB4A296B6}"/>
                </a:ext>
              </a:extLst>
            </p:cNvPr>
            <p:cNvSpPr/>
            <p:nvPr/>
          </p:nvSpPr>
          <p:spPr>
            <a:xfrm>
              <a:off x="210231" y="6458465"/>
              <a:ext cx="1981099"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53" name="Pravougaonik: sa zaobljenim uglovima 52">
              <a:extLst>
                <a:ext uri="{FF2B5EF4-FFF2-40B4-BE49-F238E27FC236}">
                  <a16:creationId xmlns:a16="http://schemas.microsoft.com/office/drawing/2014/main" id="{C8867FB7-1742-A159-F3C3-E27C2315F129}"/>
                </a:ext>
              </a:extLst>
            </p:cNvPr>
            <p:cNvSpPr/>
            <p:nvPr/>
          </p:nvSpPr>
          <p:spPr>
            <a:xfrm>
              <a:off x="2319695" y="6462034"/>
              <a:ext cx="1887822"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cxnSp>
          <p:nvCxnSpPr>
            <p:cNvPr id="63" name="Linija spajanja: Zakrivljena 62">
              <a:extLst>
                <a:ext uri="{FF2B5EF4-FFF2-40B4-BE49-F238E27FC236}">
                  <a16:creationId xmlns:a16="http://schemas.microsoft.com/office/drawing/2014/main" id="{747F6252-B52E-407E-6B4D-BE8D93A6F3D9}"/>
                </a:ext>
              </a:extLst>
            </p:cNvPr>
            <p:cNvCxnSpPr>
              <a:cxnSpLocks/>
            </p:cNvCxnSpPr>
            <p:nvPr/>
          </p:nvCxnSpPr>
          <p:spPr>
            <a:xfrm>
              <a:off x="1612091" y="3609817"/>
              <a:ext cx="1818800" cy="179273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Prava linija spajanja sa strelicom 59">
              <a:extLst>
                <a:ext uri="{FF2B5EF4-FFF2-40B4-BE49-F238E27FC236}">
                  <a16:creationId xmlns:a16="http://schemas.microsoft.com/office/drawing/2014/main" id="{E66EF3BE-FC28-2F48-AFE6-828367F10F1B}"/>
                </a:ext>
              </a:extLst>
            </p:cNvPr>
            <p:cNvCxnSpPr>
              <a:cxnSpLocks/>
            </p:cNvCxnSpPr>
            <p:nvPr/>
          </p:nvCxnSpPr>
          <p:spPr>
            <a:xfrm>
              <a:off x="743237" y="3667432"/>
              <a:ext cx="274539" cy="17084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Pravougaonik: sa zaobljenim uglovima 78">
              <a:extLst>
                <a:ext uri="{FF2B5EF4-FFF2-40B4-BE49-F238E27FC236}">
                  <a16:creationId xmlns:a16="http://schemas.microsoft.com/office/drawing/2014/main" id="{A2437C84-1AB3-24FA-F970-47A4502C5CD0}"/>
                </a:ext>
              </a:extLst>
            </p:cNvPr>
            <p:cNvSpPr/>
            <p:nvPr/>
          </p:nvSpPr>
          <p:spPr>
            <a:xfrm>
              <a:off x="1574331"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FASTQ</a:t>
              </a:r>
              <a:r>
                <a:rPr lang="en-US" dirty="0"/>
                <a:t> files</a:t>
              </a:r>
              <a:endParaRPr lang="sr-Latn-RS" dirty="0"/>
            </a:p>
          </p:txBody>
        </p:sp>
        <p:sp>
          <p:nvSpPr>
            <p:cNvPr id="80" name="Pravougaonik: sa zaobljenim uglovima 79">
              <a:extLst>
                <a:ext uri="{FF2B5EF4-FFF2-40B4-BE49-F238E27FC236}">
                  <a16:creationId xmlns:a16="http://schemas.microsoft.com/office/drawing/2014/main" id="{803D1E6D-1445-B021-B53F-646127AF2A27}"/>
                </a:ext>
              </a:extLst>
            </p:cNvPr>
            <p:cNvSpPr/>
            <p:nvPr/>
          </p:nvSpPr>
          <p:spPr>
            <a:xfrm>
              <a:off x="3526596"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81" name="Strelica: nadole 80">
              <a:extLst>
                <a:ext uri="{FF2B5EF4-FFF2-40B4-BE49-F238E27FC236}">
                  <a16:creationId xmlns:a16="http://schemas.microsoft.com/office/drawing/2014/main" id="{9685C493-729A-343B-BA6B-3A50232FBDBC}"/>
                </a:ext>
              </a:extLst>
            </p:cNvPr>
            <p:cNvSpPr/>
            <p:nvPr/>
          </p:nvSpPr>
          <p:spPr>
            <a:xfrm rot="2435140">
              <a:off x="1281659" y="4950019"/>
              <a:ext cx="269678" cy="541820"/>
            </a:xfrm>
            <a:prstGeom prst="downArrow">
              <a:avLst>
                <a:gd name="adj1" fmla="val 39603"/>
                <a:gd name="adj2" fmla="val 5596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graphicFrame>
          <p:nvGraphicFramePr>
            <p:cNvPr id="82" name="Dijagram 81">
              <a:extLst>
                <a:ext uri="{FF2B5EF4-FFF2-40B4-BE49-F238E27FC236}">
                  <a16:creationId xmlns:a16="http://schemas.microsoft.com/office/drawing/2014/main" id="{C50DDBA0-9AD0-D606-FB19-A54F069CFE90}"/>
                </a:ext>
              </a:extLst>
            </p:cNvPr>
            <p:cNvGraphicFramePr/>
            <p:nvPr>
              <p:extLst>
                <p:ext uri="{D42A27DB-BD31-4B8C-83A1-F6EECF244321}">
                  <p14:modId xmlns:p14="http://schemas.microsoft.com/office/powerpoint/2010/main" val="3710232415"/>
                </p:ext>
              </p:extLst>
            </p:nvPr>
          </p:nvGraphicFramePr>
          <p:xfrm>
            <a:off x="363777" y="1042696"/>
            <a:ext cx="5112791" cy="3319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3" name="Strelica: nadole 82">
              <a:extLst>
                <a:ext uri="{FF2B5EF4-FFF2-40B4-BE49-F238E27FC236}">
                  <a16:creationId xmlns:a16="http://schemas.microsoft.com/office/drawing/2014/main" id="{EDE5E213-1688-6E3A-36EB-2689C2012CD5}"/>
                </a:ext>
              </a:extLst>
            </p:cNvPr>
            <p:cNvSpPr/>
            <p:nvPr/>
          </p:nvSpPr>
          <p:spPr>
            <a:xfrm rot="1542741">
              <a:off x="2406912" y="4007816"/>
              <a:ext cx="332617" cy="52144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84" name="Strelica: nadole 83">
              <a:extLst>
                <a:ext uri="{FF2B5EF4-FFF2-40B4-BE49-F238E27FC236}">
                  <a16:creationId xmlns:a16="http://schemas.microsoft.com/office/drawing/2014/main" id="{A8048C36-48C3-1F53-A1ED-FBE8072C3DEE}"/>
                </a:ext>
              </a:extLst>
            </p:cNvPr>
            <p:cNvSpPr/>
            <p:nvPr/>
          </p:nvSpPr>
          <p:spPr>
            <a:xfrm rot="19411447">
              <a:off x="3360289" y="3913318"/>
              <a:ext cx="332617" cy="61198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grpSp>
      <p:grpSp>
        <p:nvGrpSpPr>
          <p:cNvPr id="101" name="Grupa 100">
            <a:extLst>
              <a:ext uri="{FF2B5EF4-FFF2-40B4-BE49-F238E27FC236}">
                <a16:creationId xmlns:a16="http://schemas.microsoft.com/office/drawing/2014/main" id="{B1D3347F-D1FB-5A65-75C7-07427E8488D5}"/>
              </a:ext>
            </a:extLst>
          </p:cNvPr>
          <p:cNvGrpSpPr/>
          <p:nvPr/>
        </p:nvGrpSpPr>
        <p:grpSpPr>
          <a:xfrm>
            <a:off x="6835304" y="1200538"/>
            <a:ext cx="4499382" cy="3987005"/>
            <a:chOff x="6871369" y="872079"/>
            <a:chExt cx="4986235" cy="4453775"/>
          </a:xfrm>
        </p:grpSpPr>
        <p:grpSp>
          <p:nvGrpSpPr>
            <p:cNvPr id="87" name="Grupa 86">
              <a:extLst>
                <a:ext uri="{FF2B5EF4-FFF2-40B4-BE49-F238E27FC236}">
                  <a16:creationId xmlns:a16="http://schemas.microsoft.com/office/drawing/2014/main" id="{73B24A7F-3399-130E-B282-9E1ED0C1BCEE}"/>
                </a:ext>
              </a:extLst>
            </p:cNvPr>
            <p:cNvGrpSpPr/>
            <p:nvPr/>
          </p:nvGrpSpPr>
          <p:grpSpPr>
            <a:xfrm>
              <a:off x="8756743" y="2531302"/>
              <a:ext cx="1406013" cy="1355556"/>
              <a:chOff x="1913212" y="1651771"/>
              <a:chExt cx="1299487" cy="1299487"/>
            </a:xfrm>
          </p:grpSpPr>
          <p:sp>
            <p:nvSpPr>
              <p:cNvPr id="88" name="Oval 87">
                <a:extLst>
                  <a:ext uri="{FF2B5EF4-FFF2-40B4-BE49-F238E27FC236}">
                    <a16:creationId xmlns:a16="http://schemas.microsoft.com/office/drawing/2014/main" id="{43159F43-0360-35BD-ECA9-AA2801E1D7F8}"/>
                  </a:ext>
                </a:extLst>
              </p:cNvPr>
              <p:cNvSpPr/>
              <p:nvPr/>
            </p:nvSpPr>
            <p:spPr>
              <a:xfrm>
                <a:off x="1913212" y="1651771"/>
                <a:ext cx="1299487" cy="12994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Oval 4">
                <a:extLst>
                  <a:ext uri="{FF2B5EF4-FFF2-40B4-BE49-F238E27FC236}">
                    <a16:creationId xmlns:a16="http://schemas.microsoft.com/office/drawing/2014/main" id="{A4E723C9-AB67-0C7A-9536-C11A2042B49A}"/>
                  </a:ext>
                </a:extLst>
              </p:cNvPr>
              <p:cNvSpPr txBox="1"/>
              <p:nvPr/>
            </p:nvSpPr>
            <p:spPr>
              <a:xfrm>
                <a:off x="2103517" y="1842076"/>
                <a:ext cx="918877" cy="9188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Simulator  (</a:t>
                </a:r>
                <a:r>
                  <a:rPr lang="en-US" sz="1100" dirty="0"/>
                  <a:t>comparison</a:t>
                </a:r>
                <a:r>
                  <a:rPr lang="en-US" sz="1100" kern="1200" dirty="0"/>
                  <a:t> mode</a:t>
                </a:r>
                <a:r>
                  <a:rPr lang="en-US" sz="1400" kern="1200" dirty="0"/>
                  <a:t>)</a:t>
                </a:r>
                <a:endParaRPr lang="sr-Latn-RS" sz="1400" kern="1200" dirty="0"/>
              </a:p>
            </p:txBody>
          </p:sp>
        </p:grpSp>
        <p:sp>
          <p:nvSpPr>
            <p:cNvPr id="90" name="Strelica: nalevo 89">
              <a:extLst>
                <a:ext uri="{FF2B5EF4-FFF2-40B4-BE49-F238E27FC236}">
                  <a16:creationId xmlns:a16="http://schemas.microsoft.com/office/drawing/2014/main" id="{2C8020DC-A029-23FB-9751-D735741FFF9E}"/>
                </a:ext>
              </a:extLst>
            </p:cNvPr>
            <p:cNvSpPr/>
            <p:nvPr/>
          </p:nvSpPr>
          <p:spPr>
            <a:xfrm rot="16257702">
              <a:off x="8893046" y="1778416"/>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1" name="Strelica: nalevo 90">
              <a:extLst>
                <a:ext uri="{FF2B5EF4-FFF2-40B4-BE49-F238E27FC236}">
                  <a16:creationId xmlns:a16="http://schemas.microsoft.com/office/drawing/2014/main" id="{510FA516-C1E3-3D2C-D650-9BC057857B4C}"/>
                </a:ext>
              </a:extLst>
            </p:cNvPr>
            <p:cNvSpPr/>
            <p:nvPr/>
          </p:nvSpPr>
          <p:spPr>
            <a:xfrm rot="18643118">
              <a:off x="9706715" y="2060191"/>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2" name="Strelica: nalevo 91">
              <a:extLst>
                <a:ext uri="{FF2B5EF4-FFF2-40B4-BE49-F238E27FC236}">
                  <a16:creationId xmlns:a16="http://schemas.microsoft.com/office/drawing/2014/main" id="{E1241E67-09BA-E5F0-9DE8-C38197A1A5F2}"/>
                </a:ext>
              </a:extLst>
            </p:cNvPr>
            <p:cNvSpPr/>
            <p:nvPr/>
          </p:nvSpPr>
          <p:spPr>
            <a:xfrm rot="13888476">
              <a:off x="8095945" y="2045759"/>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3" name="Pravougaonik: sa zaobljenim uglovima 92">
              <a:extLst>
                <a:ext uri="{FF2B5EF4-FFF2-40B4-BE49-F238E27FC236}">
                  <a16:creationId xmlns:a16="http://schemas.microsoft.com/office/drawing/2014/main" id="{9F3C403F-3326-8C0A-2FFE-B36B9AD5A44E}"/>
                </a:ext>
              </a:extLst>
            </p:cNvPr>
            <p:cNvSpPr/>
            <p:nvPr/>
          </p:nvSpPr>
          <p:spPr>
            <a:xfrm>
              <a:off x="8817815" y="872079"/>
              <a:ext cx="1251534" cy="519218"/>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94" name="Pravougaonik: sa zaobljenim uglovima 93">
              <a:extLst>
                <a:ext uri="{FF2B5EF4-FFF2-40B4-BE49-F238E27FC236}">
                  <a16:creationId xmlns:a16="http://schemas.microsoft.com/office/drawing/2014/main" id="{7713EF39-2DFF-8520-B2E2-FF9B8FCA1C2F}"/>
                </a:ext>
              </a:extLst>
            </p:cNvPr>
            <p:cNvSpPr/>
            <p:nvPr/>
          </p:nvSpPr>
          <p:spPr>
            <a:xfrm>
              <a:off x="6871369" y="1580294"/>
              <a:ext cx="1956620"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95" name="Pravougaonik: sa zaobljenim uglovima 94">
              <a:extLst>
                <a:ext uri="{FF2B5EF4-FFF2-40B4-BE49-F238E27FC236}">
                  <a16:creationId xmlns:a16="http://schemas.microsoft.com/office/drawing/2014/main" id="{9A008178-884A-F44B-2253-03D27D936B41}"/>
                </a:ext>
              </a:extLst>
            </p:cNvPr>
            <p:cNvSpPr/>
            <p:nvPr/>
          </p:nvSpPr>
          <p:spPr>
            <a:xfrm>
              <a:off x="9993108" y="1602233"/>
              <a:ext cx="1864496"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sp>
          <p:nvSpPr>
            <p:cNvPr id="98" name="Strelica: nalevo 97">
              <a:extLst>
                <a:ext uri="{FF2B5EF4-FFF2-40B4-BE49-F238E27FC236}">
                  <a16:creationId xmlns:a16="http://schemas.microsoft.com/office/drawing/2014/main" id="{073768BC-8146-BE3A-77D6-CC0FE36C24F7}"/>
                </a:ext>
              </a:extLst>
            </p:cNvPr>
            <p:cNvSpPr/>
            <p:nvPr/>
          </p:nvSpPr>
          <p:spPr>
            <a:xfrm rot="16257702">
              <a:off x="9214141" y="3951120"/>
              <a:ext cx="512888" cy="381528"/>
            </a:xfrm>
            <a:prstGeom prst="leftArrow">
              <a:avLst>
                <a:gd name="adj1" fmla="val 44073"/>
                <a:gd name="adj2" fmla="val 57518"/>
              </a:avLst>
            </a:prstGeom>
            <a:solidFill>
              <a:schemeClr val="accent3">
                <a:lumMod val="60000"/>
                <a:lumOff val="40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pic>
          <p:nvPicPr>
            <p:cNvPr id="100" name="Grafika 99" descr="Bar chart with solid fill">
              <a:extLst>
                <a:ext uri="{FF2B5EF4-FFF2-40B4-BE49-F238E27FC236}">
                  <a16:creationId xmlns:a16="http://schemas.microsoft.com/office/drawing/2014/main" id="{3BC32799-05C1-627F-48EB-FABF7C9F67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13385" y="4411454"/>
              <a:ext cx="914400" cy="914400"/>
            </a:xfrm>
            <a:prstGeom prst="rect">
              <a:avLst/>
            </a:prstGeom>
          </p:spPr>
        </p:pic>
      </p:grpSp>
      <p:sp>
        <p:nvSpPr>
          <p:cNvPr id="3" name="Okvir za tekst 2">
            <a:extLst>
              <a:ext uri="{FF2B5EF4-FFF2-40B4-BE49-F238E27FC236}">
                <a16:creationId xmlns:a16="http://schemas.microsoft.com/office/drawing/2014/main" id="{0F9E15BC-4168-D5AB-B4D2-7C288B7C94F2}"/>
              </a:ext>
            </a:extLst>
          </p:cNvPr>
          <p:cNvSpPr txBox="1"/>
          <p:nvPr/>
        </p:nvSpPr>
        <p:spPr>
          <a:xfrm>
            <a:off x="806620" y="4913258"/>
            <a:ext cx="1643608" cy="461665"/>
          </a:xfrm>
          <a:prstGeom prst="rect">
            <a:avLst/>
          </a:prstGeom>
          <a:noFill/>
        </p:spPr>
        <p:txBody>
          <a:bodyPr wrap="square" rtlCol="0">
            <a:spAutoFit/>
          </a:bodyPr>
          <a:lstStyle/>
          <a:p>
            <a:r>
              <a:rPr lang="en-US" sz="1200" dirty="0"/>
              <a:t>BWA MEM Bundle 0.7.17 on CGC</a:t>
            </a:r>
            <a:endParaRPr lang="sr-Latn-RS" sz="1200" dirty="0"/>
          </a:p>
        </p:txBody>
      </p:sp>
      <p:sp>
        <p:nvSpPr>
          <p:cNvPr id="42" name="Okvir za tekst 41">
            <a:extLst>
              <a:ext uri="{FF2B5EF4-FFF2-40B4-BE49-F238E27FC236}">
                <a16:creationId xmlns:a16="http://schemas.microsoft.com/office/drawing/2014/main" id="{D0ACA26E-2A04-8F97-B0B3-2D7B8573F0B9}"/>
              </a:ext>
            </a:extLst>
          </p:cNvPr>
          <p:cNvSpPr txBox="1"/>
          <p:nvPr/>
        </p:nvSpPr>
        <p:spPr>
          <a:xfrm>
            <a:off x="4926585" y="4886182"/>
            <a:ext cx="1643608" cy="276999"/>
          </a:xfrm>
          <a:prstGeom prst="rect">
            <a:avLst/>
          </a:prstGeom>
          <a:noFill/>
        </p:spPr>
        <p:txBody>
          <a:bodyPr wrap="square" rtlCol="0">
            <a:spAutoFit/>
          </a:bodyPr>
          <a:lstStyle/>
          <a:p>
            <a:r>
              <a:rPr lang="en-US" sz="1200" dirty="0"/>
              <a:t>Bowtie2 on CGC</a:t>
            </a:r>
            <a:endParaRPr lang="sr-Latn-RS" sz="1200" dirty="0"/>
          </a:p>
        </p:txBody>
      </p:sp>
    </p:spTree>
    <p:extLst>
      <p:ext uri="{BB962C8B-B14F-4D97-AF65-F5344CB8AC3E}">
        <p14:creationId xmlns:p14="http://schemas.microsoft.com/office/powerpoint/2010/main" val="426403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11</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332051" y="399725"/>
            <a:ext cx="6421120" cy="707886"/>
          </a:xfrm>
          <a:prstGeom prst="rect">
            <a:avLst/>
          </a:prstGeom>
          <a:noFill/>
        </p:spPr>
        <p:txBody>
          <a:bodyPr wrap="square" rtlCol="0">
            <a:spAutoFit/>
          </a:bodyPr>
          <a:lstStyle/>
          <a:p>
            <a:r>
              <a:rPr lang="en-US" sz="4000" b="1" dirty="0">
                <a:solidFill>
                  <a:schemeClr val="accent2"/>
                </a:solidFill>
                <a:latin typeface="Cambria" panose="02040503050406030204" pitchFamily="18" charset="0"/>
                <a:ea typeface="Cambria" panose="02040503050406030204" pitchFamily="18" charset="0"/>
                <a:cs typeface="Aparajita" panose="020B0502040204020203" pitchFamily="18" charset="0"/>
              </a:rPr>
              <a:t>COMPARISON RESULTS</a:t>
            </a:r>
            <a:endParaRPr lang="sr-Latn-RS" sz="4000" b="1" dirty="0">
              <a:solidFill>
                <a:schemeClr val="accent2"/>
              </a:solidFill>
              <a:latin typeface="Cambria" panose="02040503050406030204" pitchFamily="18" charset="0"/>
              <a:ea typeface="Cambria" panose="02040503050406030204" pitchFamily="18" charset="0"/>
              <a:cs typeface="Aparajita" panose="020B0502040204020203" pitchFamily="18" charset="0"/>
            </a:endParaRPr>
          </a:p>
        </p:txBody>
      </p:sp>
      <p:sp>
        <p:nvSpPr>
          <p:cNvPr id="7" name="Okvir za tekst 6">
            <a:extLst>
              <a:ext uri="{FF2B5EF4-FFF2-40B4-BE49-F238E27FC236}">
                <a16:creationId xmlns:a16="http://schemas.microsoft.com/office/drawing/2014/main" id="{F2BED99F-99CA-1EFB-EA6C-6645997287C5}"/>
              </a:ext>
            </a:extLst>
          </p:cNvPr>
          <p:cNvSpPr txBox="1"/>
          <p:nvPr/>
        </p:nvSpPr>
        <p:spPr>
          <a:xfrm>
            <a:off x="405782" y="1859838"/>
            <a:ext cx="2497394" cy="369332"/>
          </a:xfrm>
          <a:prstGeom prst="rect">
            <a:avLst/>
          </a:prstGeom>
          <a:noFill/>
        </p:spPr>
        <p:txBody>
          <a:bodyPr wrap="square" rtlCol="0">
            <a:spAutoFit/>
          </a:bodyPr>
          <a:lstStyle/>
          <a:p>
            <a:r>
              <a:rPr lang="en-US" dirty="0">
                <a:solidFill>
                  <a:schemeClr val="accent2"/>
                </a:solidFill>
              </a:rPr>
              <a:t>Error rates </a:t>
            </a:r>
            <a:endParaRPr lang="sr-Latn-RS" dirty="0">
              <a:solidFill>
                <a:schemeClr val="accent2"/>
              </a:solidFill>
            </a:endParaRPr>
          </a:p>
        </p:txBody>
      </p:sp>
      <p:graphicFrame>
        <p:nvGraphicFramePr>
          <p:cNvPr id="8" name="Dijagram 7">
            <a:extLst>
              <a:ext uri="{FF2B5EF4-FFF2-40B4-BE49-F238E27FC236}">
                <a16:creationId xmlns:a16="http://schemas.microsoft.com/office/drawing/2014/main" id="{5C6245D0-0890-E188-6C8D-60992A607335}"/>
              </a:ext>
            </a:extLst>
          </p:cNvPr>
          <p:cNvGraphicFramePr/>
          <p:nvPr>
            <p:extLst>
              <p:ext uri="{D42A27DB-BD31-4B8C-83A1-F6EECF244321}">
                <p14:modId xmlns:p14="http://schemas.microsoft.com/office/powerpoint/2010/main" val="3600116170"/>
              </p:ext>
            </p:extLst>
          </p:nvPr>
        </p:nvGraphicFramePr>
        <p:xfrm>
          <a:off x="3550242" y="967654"/>
          <a:ext cx="8641757" cy="58903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Tabela 8">
            <a:extLst>
              <a:ext uri="{FF2B5EF4-FFF2-40B4-BE49-F238E27FC236}">
                <a16:creationId xmlns:a16="http://schemas.microsoft.com/office/drawing/2014/main" id="{45DA1F09-BC31-4887-A42F-271B17B61ECF}"/>
              </a:ext>
            </a:extLst>
          </p:cNvPr>
          <p:cNvGraphicFramePr>
            <a:graphicFrameLocks noGrp="1"/>
          </p:cNvGraphicFramePr>
          <p:nvPr>
            <p:extLst>
              <p:ext uri="{D42A27DB-BD31-4B8C-83A1-F6EECF244321}">
                <p14:modId xmlns:p14="http://schemas.microsoft.com/office/powerpoint/2010/main" val="2197023323"/>
              </p:ext>
            </p:extLst>
          </p:nvPr>
        </p:nvGraphicFramePr>
        <p:xfrm>
          <a:off x="507030" y="4672137"/>
          <a:ext cx="2497395" cy="1219200"/>
        </p:xfrm>
        <a:graphic>
          <a:graphicData uri="http://schemas.openxmlformats.org/drawingml/2006/table">
            <a:tbl>
              <a:tblPr>
                <a:tableStyleId>{00A15C55-8517-42AA-B614-E9B94910E393}</a:tableStyleId>
              </a:tblPr>
              <a:tblGrid>
                <a:gridCol w="1391618">
                  <a:extLst>
                    <a:ext uri="{9D8B030D-6E8A-4147-A177-3AD203B41FA5}">
                      <a16:colId xmlns:a16="http://schemas.microsoft.com/office/drawing/2014/main" val="4198604956"/>
                    </a:ext>
                  </a:extLst>
                </a:gridCol>
                <a:gridCol w="1105777">
                  <a:extLst>
                    <a:ext uri="{9D8B030D-6E8A-4147-A177-3AD203B41FA5}">
                      <a16:colId xmlns:a16="http://schemas.microsoft.com/office/drawing/2014/main" val="3683092358"/>
                    </a:ext>
                  </a:extLst>
                </a:gridCol>
              </a:tblGrid>
              <a:tr h="273879">
                <a:tc>
                  <a:txBody>
                    <a:bodyPr/>
                    <a:lstStyle/>
                    <a:p>
                      <a:r>
                        <a:rPr lang="en-US" sz="1000" dirty="0"/>
                        <a:t>Coverage</a:t>
                      </a:r>
                      <a:endParaRPr lang="sr-Latn-RS" sz="1000" dirty="0"/>
                    </a:p>
                  </a:txBody>
                  <a:tcPr anchor="ctr"/>
                </a:tc>
                <a:tc>
                  <a:txBody>
                    <a:bodyPr/>
                    <a:lstStyle/>
                    <a:p>
                      <a:pPr algn="ctr"/>
                      <a:r>
                        <a:rPr lang="en-US" sz="1400" dirty="0"/>
                        <a:t>3</a:t>
                      </a:r>
                      <a:endParaRPr lang="sr-Latn-RS" sz="1400" dirty="0"/>
                    </a:p>
                  </a:txBody>
                  <a:tcPr/>
                </a:tc>
                <a:extLst>
                  <a:ext uri="{0D108BD9-81ED-4DB2-BD59-A6C34878D82A}">
                    <a16:rowId xmlns:a16="http://schemas.microsoft.com/office/drawing/2014/main" val="1290040297"/>
                  </a:ext>
                </a:extLst>
              </a:tr>
              <a:tr h="273879">
                <a:tc>
                  <a:txBody>
                    <a:bodyPr/>
                    <a:lstStyle/>
                    <a:p>
                      <a:pPr algn="l"/>
                      <a:r>
                        <a:rPr lang="en-US" sz="1000" dirty="0"/>
                        <a:t>Avg quality</a:t>
                      </a:r>
                      <a:endParaRPr lang="sr-Latn-RS" sz="1000" dirty="0"/>
                    </a:p>
                  </a:txBody>
                  <a:tcPr anchor="ctr"/>
                </a:tc>
                <a:tc>
                  <a:txBody>
                    <a:bodyPr/>
                    <a:lstStyle/>
                    <a:p>
                      <a:pPr algn="ctr"/>
                      <a:r>
                        <a:rPr lang="en-US" sz="1400" dirty="0"/>
                        <a:t>40</a:t>
                      </a:r>
                      <a:endParaRPr lang="sr-Latn-RS" sz="1400" dirty="0"/>
                    </a:p>
                  </a:txBody>
                  <a:tcPr/>
                </a:tc>
                <a:extLst>
                  <a:ext uri="{0D108BD9-81ED-4DB2-BD59-A6C34878D82A}">
                    <a16:rowId xmlns:a16="http://schemas.microsoft.com/office/drawing/2014/main" val="3849644785"/>
                  </a:ext>
                </a:extLst>
              </a:tr>
              <a:tr h="273879">
                <a:tc>
                  <a:txBody>
                    <a:bodyPr/>
                    <a:lstStyle/>
                    <a:p>
                      <a:pPr algn="l"/>
                      <a:r>
                        <a:rPr lang="en-US" sz="1000" dirty="0"/>
                        <a:t>Insert size</a:t>
                      </a:r>
                      <a:endParaRPr lang="sr-Latn-RS" sz="1000" dirty="0"/>
                    </a:p>
                  </a:txBody>
                  <a:tcPr anchor="ctr"/>
                </a:tc>
                <a:tc>
                  <a:txBody>
                    <a:bodyPr/>
                    <a:lstStyle/>
                    <a:p>
                      <a:pPr algn="ctr"/>
                      <a:r>
                        <a:rPr lang="en-US" sz="1400" dirty="0"/>
                        <a:t>400</a:t>
                      </a:r>
                      <a:endParaRPr lang="sr-Latn-RS" sz="1400" dirty="0"/>
                    </a:p>
                  </a:txBody>
                  <a:tcPr/>
                </a:tc>
                <a:extLst>
                  <a:ext uri="{0D108BD9-81ED-4DB2-BD59-A6C34878D82A}">
                    <a16:rowId xmlns:a16="http://schemas.microsoft.com/office/drawing/2014/main" val="2514115045"/>
                  </a:ext>
                </a:extLst>
              </a:tr>
              <a:tr h="273879">
                <a:tc>
                  <a:txBody>
                    <a:bodyPr/>
                    <a:lstStyle/>
                    <a:p>
                      <a:r>
                        <a:rPr lang="en-US" sz="1000" dirty="0"/>
                        <a:t>Read length</a:t>
                      </a:r>
                      <a:endParaRPr lang="sr-Latn-RS" sz="1000" dirty="0"/>
                    </a:p>
                  </a:txBody>
                  <a:tcPr anchor="ctr"/>
                </a:tc>
                <a:tc>
                  <a:txBody>
                    <a:bodyPr/>
                    <a:lstStyle/>
                    <a:p>
                      <a:pPr algn="ctr"/>
                      <a:r>
                        <a:rPr lang="en-US" sz="1400" dirty="0"/>
                        <a:t>150</a:t>
                      </a:r>
                      <a:endParaRPr lang="sr-Latn-RS" sz="1400" dirty="0"/>
                    </a:p>
                  </a:txBody>
                  <a:tcPr/>
                </a:tc>
                <a:extLst>
                  <a:ext uri="{0D108BD9-81ED-4DB2-BD59-A6C34878D82A}">
                    <a16:rowId xmlns:a16="http://schemas.microsoft.com/office/drawing/2014/main" val="1152647025"/>
                  </a:ext>
                </a:extLst>
              </a:tr>
            </a:tbl>
          </a:graphicData>
        </a:graphic>
      </p:graphicFrame>
      <p:graphicFrame>
        <p:nvGraphicFramePr>
          <p:cNvPr id="14" name="Tabela 14">
            <a:extLst>
              <a:ext uri="{FF2B5EF4-FFF2-40B4-BE49-F238E27FC236}">
                <a16:creationId xmlns:a16="http://schemas.microsoft.com/office/drawing/2014/main" id="{C70728C8-FE9E-967A-92B9-69E1FA659A14}"/>
              </a:ext>
            </a:extLst>
          </p:cNvPr>
          <p:cNvGraphicFramePr>
            <a:graphicFrameLocks noGrp="1"/>
          </p:cNvGraphicFramePr>
          <p:nvPr>
            <p:extLst>
              <p:ext uri="{D42A27DB-BD31-4B8C-83A1-F6EECF244321}">
                <p14:modId xmlns:p14="http://schemas.microsoft.com/office/powerpoint/2010/main" val="492860200"/>
              </p:ext>
            </p:extLst>
          </p:nvPr>
        </p:nvGraphicFramePr>
        <p:xfrm>
          <a:off x="507030" y="2257603"/>
          <a:ext cx="3043212" cy="2047075"/>
        </p:xfrm>
        <a:graphic>
          <a:graphicData uri="http://schemas.openxmlformats.org/drawingml/2006/table">
            <a:tbl>
              <a:tblPr firstRow="1" firstCol="1" bandRow="1">
                <a:tableStyleId>{5C22544A-7EE6-4342-B048-85BDC9FD1C3A}</a:tableStyleId>
              </a:tblPr>
              <a:tblGrid>
                <a:gridCol w="760803">
                  <a:extLst>
                    <a:ext uri="{9D8B030D-6E8A-4147-A177-3AD203B41FA5}">
                      <a16:colId xmlns:a16="http://schemas.microsoft.com/office/drawing/2014/main" val="260878374"/>
                    </a:ext>
                  </a:extLst>
                </a:gridCol>
                <a:gridCol w="760803">
                  <a:extLst>
                    <a:ext uri="{9D8B030D-6E8A-4147-A177-3AD203B41FA5}">
                      <a16:colId xmlns:a16="http://schemas.microsoft.com/office/drawing/2014/main" val="1521688930"/>
                    </a:ext>
                  </a:extLst>
                </a:gridCol>
                <a:gridCol w="760803">
                  <a:extLst>
                    <a:ext uri="{9D8B030D-6E8A-4147-A177-3AD203B41FA5}">
                      <a16:colId xmlns:a16="http://schemas.microsoft.com/office/drawing/2014/main" val="3347020643"/>
                    </a:ext>
                  </a:extLst>
                </a:gridCol>
                <a:gridCol w="760803">
                  <a:extLst>
                    <a:ext uri="{9D8B030D-6E8A-4147-A177-3AD203B41FA5}">
                      <a16:colId xmlns:a16="http://schemas.microsoft.com/office/drawing/2014/main" val="881798844"/>
                    </a:ext>
                  </a:extLst>
                </a:gridCol>
              </a:tblGrid>
              <a:tr h="336263">
                <a:tc>
                  <a:txBody>
                    <a:bodyPr/>
                    <a:lstStyle/>
                    <a:p>
                      <a:endParaRPr lang="sr-Latn-RS" dirty="0"/>
                    </a:p>
                  </a:txBody>
                  <a:tcPr/>
                </a:tc>
                <a:tc>
                  <a:txBody>
                    <a:bodyPr/>
                    <a:lstStyle/>
                    <a:p>
                      <a:r>
                        <a:rPr lang="en-US" sz="1600" dirty="0"/>
                        <a:t>SNV </a:t>
                      </a:r>
                      <a:endParaRPr lang="sr-Latn-RS" sz="1600" dirty="0"/>
                    </a:p>
                  </a:txBody>
                  <a:tcPr/>
                </a:tc>
                <a:tc>
                  <a:txBody>
                    <a:bodyPr/>
                    <a:lstStyle/>
                    <a:p>
                      <a:r>
                        <a:rPr lang="en-US" sz="1600" dirty="0"/>
                        <a:t>INS</a:t>
                      </a:r>
                      <a:endParaRPr lang="sr-Latn-RS" sz="1600" dirty="0"/>
                    </a:p>
                  </a:txBody>
                  <a:tcPr/>
                </a:tc>
                <a:tc>
                  <a:txBody>
                    <a:bodyPr/>
                    <a:lstStyle/>
                    <a:p>
                      <a:r>
                        <a:rPr lang="en-US" sz="1600" dirty="0"/>
                        <a:t>DEL</a:t>
                      </a:r>
                      <a:endParaRPr lang="sr-Latn-RS" sz="1600" dirty="0"/>
                    </a:p>
                  </a:txBody>
                  <a:tcPr/>
                </a:tc>
                <a:extLst>
                  <a:ext uri="{0D108BD9-81ED-4DB2-BD59-A6C34878D82A}">
                    <a16:rowId xmlns:a16="http://schemas.microsoft.com/office/drawing/2014/main" val="4270379046"/>
                  </a:ext>
                </a:extLst>
              </a:tr>
              <a:tr h="336263">
                <a:tc>
                  <a:txBody>
                    <a:bodyPr/>
                    <a:lstStyle/>
                    <a:p>
                      <a:r>
                        <a:rPr lang="en-US" sz="1600" dirty="0"/>
                        <a:t>Set 1</a:t>
                      </a:r>
                      <a:endParaRPr lang="sr-Latn-RS" sz="16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619250690"/>
                  </a:ext>
                </a:extLst>
              </a:tr>
              <a:tr h="336263">
                <a:tc>
                  <a:txBody>
                    <a:bodyPr/>
                    <a:lstStyle/>
                    <a:p>
                      <a:r>
                        <a:rPr lang="en-US" sz="1600" dirty="0"/>
                        <a:t>Set 2</a:t>
                      </a:r>
                      <a:endParaRPr lang="sr-Latn-RS" sz="1600" dirty="0"/>
                    </a:p>
                  </a:txBody>
                  <a:tcPr/>
                </a:tc>
                <a:tc>
                  <a:txBody>
                    <a:bodyPr/>
                    <a:lstStyle/>
                    <a:p>
                      <a:r>
                        <a:rPr lang="en-US" sz="1400" dirty="0"/>
                        <a:t>0.009</a:t>
                      </a:r>
                      <a:endParaRPr lang="sr-Latn-RS" sz="1400" dirty="0"/>
                    </a:p>
                  </a:txBody>
                  <a:tcPr/>
                </a:tc>
                <a:tc>
                  <a:txBody>
                    <a:bodyPr/>
                    <a:lstStyle/>
                    <a:p>
                      <a:r>
                        <a:rPr lang="en-US" sz="1400" dirty="0"/>
                        <a:t>0.009</a:t>
                      </a:r>
                      <a:endParaRPr lang="sr-Latn-RS" sz="1400" dirty="0"/>
                    </a:p>
                  </a:txBody>
                  <a:tcPr/>
                </a:tc>
                <a:tc>
                  <a:txBody>
                    <a:bodyPr/>
                    <a:lstStyle/>
                    <a:p>
                      <a:r>
                        <a:rPr lang="en-US" sz="1400" dirty="0"/>
                        <a:t>0.009</a:t>
                      </a:r>
                      <a:endParaRPr lang="sr-Latn-RS" sz="1400" dirty="0"/>
                    </a:p>
                  </a:txBody>
                  <a:tcPr/>
                </a:tc>
                <a:extLst>
                  <a:ext uri="{0D108BD9-81ED-4DB2-BD59-A6C34878D82A}">
                    <a16:rowId xmlns:a16="http://schemas.microsoft.com/office/drawing/2014/main" val="2434406862"/>
                  </a:ext>
                </a:extLst>
              </a:tr>
              <a:tr h="336263">
                <a:tc>
                  <a:txBody>
                    <a:bodyPr/>
                    <a:lstStyle/>
                    <a:p>
                      <a:r>
                        <a:rPr lang="en-US" sz="1600" dirty="0"/>
                        <a:t>Set 3</a:t>
                      </a:r>
                      <a:endParaRPr lang="sr-Latn-RS" sz="1600" dirty="0"/>
                    </a:p>
                  </a:txBody>
                  <a:tcPr/>
                </a:tc>
                <a:tc>
                  <a:txBody>
                    <a:bodyPr/>
                    <a:lstStyle/>
                    <a:p>
                      <a:r>
                        <a:rPr lang="en-US" sz="1400" dirty="0"/>
                        <a:t>0.09</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1812903672"/>
                  </a:ext>
                </a:extLst>
              </a:tr>
              <a:tr h="336263">
                <a:tc>
                  <a:txBody>
                    <a:bodyPr/>
                    <a:lstStyle/>
                    <a:p>
                      <a:r>
                        <a:rPr lang="en-US" sz="1600" dirty="0"/>
                        <a:t>Set 4</a:t>
                      </a:r>
                      <a:endParaRPr lang="sr-Latn-RS" sz="1600" dirty="0"/>
                    </a:p>
                  </a:txBody>
                  <a:tcPr/>
                </a:tc>
                <a:tc>
                  <a:txBody>
                    <a:bodyPr/>
                    <a:lstStyle/>
                    <a:p>
                      <a:r>
                        <a:rPr lang="en-US" sz="1400" dirty="0"/>
                        <a:t>0</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2687602597"/>
                  </a:ext>
                </a:extLst>
              </a:tr>
              <a:tr h="336263">
                <a:tc>
                  <a:txBody>
                    <a:bodyPr/>
                    <a:lstStyle/>
                    <a:p>
                      <a:r>
                        <a:rPr lang="en-US" sz="1600" dirty="0"/>
                        <a:t>Set 5</a:t>
                      </a:r>
                      <a:endParaRPr lang="sr-Latn-RS" sz="16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1290830815"/>
                  </a:ext>
                </a:extLst>
              </a:tr>
            </a:tbl>
          </a:graphicData>
        </a:graphic>
      </p:graphicFrame>
    </p:spTree>
    <p:extLst>
      <p:ext uri="{BB962C8B-B14F-4D97-AF65-F5344CB8AC3E}">
        <p14:creationId xmlns:p14="http://schemas.microsoft.com/office/powerpoint/2010/main" val="141211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12</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3755813" y="371950"/>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Human</a:t>
            </a:r>
            <a:r>
              <a:rPr lang="en-US" sz="4000" b="1" i="1" dirty="0">
                <a:solidFill>
                  <a:schemeClr val="accent2"/>
                </a:solidFill>
                <a:latin typeface="Cambria" panose="02040503050406030204" pitchFamily="18" charset="0"/>
                <a:ea typeface="Cambria" panose="02040503050406030204" pitchFamily="18" charset="0"/>
                <a:cs typeface="Aparajita" panose="020B0502040204020203" pitchFamily="18" charset="0"/>
              </a:rPr>
              <a:t> </a:t>
            </a:r>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herpesvirus</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alphaModFix amt="85000"/>
          </a:blip>
          <a:stretch>
            <a:fillRect/>
          </a:stretch>
        </p:blipFill>
        <p:spPr>
          <a:xfrm>
            <a:off x="2015067" y="187330"/>
            <a:ext cx="1704950" cy="12602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7" name="Slika 26">
            <a:extLst>
              <a:ext uri="{FF2B5EF4-FFF2-40B4-BE49-F238E27FC236}">
                <a16:creationId xmlns:a16="http://schemas.microsoft.com/office/drawing/2014/main" id="{0C579219-ED56-7AA2-A2DC-CF9AF781BBE6}"/>
              </a:ext>
            </a:extLst>
          </p:cNvPr>
          <p:cNvPicPr>
            <a:picLocks noChangeAspect="1"/>
          </p:cNvPicPr>
          <p:nvPr/>
        </p:nvPicPr>
        <p:blipFill rotWithShape="1">
          <a:blip r:embed="rId3"/>
          <a:srcRect l="6452" t="4786" r="2160" b="4025"/>
          <a:stretch/>
        </p:blipFill>
        <p:spPr>
          <a:xfrm>
            <a:off x="1700435" y="1744032"/>
            <a:ext cx="8560756" cy="4683614"/>
          </a:xfrm>
          <a:prstGeom prst="rect">
            <a:avLst/>
          </a:prstGeom>
        </p:spPr>
      </p:pic>
    </p:spTree>
    <p:extLst>
      <p:ext uri="{BB962C8B-B14F-4D97-AF65-F5344CB8AC3E}">
        <p14:creationId xmlns:p14="http://schemas.microsoft.com/office/powerpoint/2010/main" val="3602044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13</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D65459C9-1EFE-9BF1-7C04-C40F93977587}"/>
              </a:ext>
            </a:extLst>
          </p:cNvPr>
          <p:cNvPicPr>
            <a:picLocks noChangeAspect="1"/>
          </p:cNvPicPr>
          <p:nvPr/>
        </p:nvPicPr>
        <p:blipFill rotWithShape="1">
          <a:blip r:embed="rId2"/>
          <a:srcRect l="7994" t="3389" r="1525" b="10944"/>
          <a:stretch/>
        </p:blipFill>
        <p:spPr>
          <a:xfrm>
            <a:off x="2467721" y="136525"/>
            <a:ext cx="7256558" cy="3229913"/>
          </a:xfrm>
          <a:prstGeom prst="rect">
            <a:avLst/>
          </a:prstGeom>
        </p:spPr>
      </p:pic>
      <p:pic>
        <p:nvPicPr>
          <p:cNvPr id="14" name="Slika 13">
            <a:extLst>
              <a:ext uri="{FF2B5EF4-FFF2-40B4-BE49-F238E27FC236}">
                <a16:creationId xmlns:a16="http://schemas.microsoft.com/office/drawing/2014/main" id="{60F5DE2C-0077-D0DB-35DA-13B7BC50365F}"/>
              </a:ext>
            </a:extLst>
          </p:cNvPr>
          <p:cNvPicPr>
            <a:picLocks noChangeAspect="1"/>
          </p:cNvPicPr>
          <p:nvPr/>
        </p:nvPicPr>
        <p:blipFill rotWithShape="1">
          <a:blip r:embed="rId3"/>
          <a:srcRect l="8290" t="5178" r="1645" b="10359"/>
          <a:stretch/>
        </p:blipFill>
        <p:spPr>
          <a:xfrm>
            <a:off x="2467721" y="3493131"/>
            <a:ext cx="7256558" cy="3229913"/>
          </a:xfrm>
          <a:prstGeom prst="rect">
            <a:avLst/>
          </a:prstGeom>
        </p:spPr>
      </p:pic>
      <p:sp>
        <p:nvSpPr>
          <p:cNvPr id="2" name="Okvir za tekst 1">
            <a:extLst>
              <a:ext uri="{FF2B5EF4-FFF2-40B4-BE49-F238E27FC236}">
                <a16:creationId xmlns:a16="http://schemas.microsoft.com/office/drawing/2014/main" id="{98A045DE-BFB1-5B2F-D397-FD563701E6F1}"/>
              </a:ext>
            </a:extLst>
          </p:cNvPr>
          <p:cNvSpPr txBox="1"/>
          <p:nvPr/>
        </p:nvSpPr>
        <p:spPr>
          <a:xfrm>
            <a:off x="88314" y="644488"/>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21" name="Okvir za tekst 20">
            <a:extLst>
              <a:ext uri="{FF2B5EF4-FFF2-40B4-BE49-F238E27FC236}">
                <a16:creationId xmlns:a16="http://schemas.microsoft.com/office/drawing/2014/main" id="{92DC7ABD-5579-B60A-E42C-624A6D43C138}"/>
              </a:ext>
            </a:extLst>
          </p:cNvPr>
          <p:cNvSpPr txBox="1"/>
          <p:nvPr/>
        </p:nvSpPr>
        <p:spPr>
          <a:xfrm>
            <a:off x="88314" y="3716243"/>
            <a:ext cx="2379406" cy="646331"/>
          </a:xfrm>
          <a:prstGeom prst="rect">
            <a:avLst/>
          </a:prstGeom>
          <a:noFill/>
        </p:spPr>
        <p:txBody>
          <a:bodyPr wrap="square" rtlCol="0">
            <a:spAutoFit/>
          </a:bodyPr>
          <a:lstStyle/>
          <a:p>
            <a:r>
              <a:rPr lang="en-US" dirty="0">
                <a:solidFill>
                  <a:schemeClr val="accent4"/>
                </a:solidFill>
              </a:rPr>
              <a:t>Mapping quality distribution for set 2</a:t>
            </a:r>
            <a:endParaRPr lang="sr-Latn-RS" dirty="0">
              <a:solidFill>
                <a:schemeClr val="accent4"/>
              </a:solidFill>
            </a:endParaRPr>
          </a:p>
        </p:txBody>
      </p:sp>
    </p:spTree>
    <p:extLst>
      <p:ext uri="{BB962C8B-B14F-4D97-AF65-F5344CB8AC3E}">
        <p14:creationId xmlns:p14="http://schemas.microsoft.com/office/powerpoint/2010/main" val="39258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14</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98F0F4F1-2605-ABDE-5D25-F64FB7F85037}"/>
              </a:ext>
            </a:extLst>
          </p:cNvPr>
          <p:cNvPicPr>
            <a:picLocks noChangeAspect="1"/>
          </p:cNvPicPr>
          <p:nvPr/>
        </p:nvPicPr>
        <p:blipFill rotWithShape="1">
          <a:blip r:embed="rId2"/>
          <a:srcRect l="7250" t="4464" r="2258" b="4266"/>
          <a:stretch/>
        </p:blipFill>
        <p:spPr>
          <a:xfrm>
            <a:off x="187531" y="2298205"/>
            <a:ext cx="5908469" cy="2982731"/>
          </a:xfrm>
          <a:prstGeom prst="rect">
            <a:avLst/>
          </a:prstGeom>
        </p:spPr>
      </p:pic>
      <p:grpSp>
        <p:nvGrpSpPr>
          <p:cNvPr id="12" name="Grupa 11">
            <a:extLst>
              <a:ext uri="{FF2B5EF4-FFF2-40B4-BE49-F238E27FC236}">
                <a16:creationId xmlns:a16="http://schemas.microsoft.com/office/drawing/2014/main" id="{AA11C9A9-58C1-1C12-2E2F-5387C11863F6}"/>
              </a:ext>
            </a:extLst>
          </p:cNvPr>
          <p:cNvGrpSpPr/>
          <p:nvPr/>
        </p:nvGrpSpPr>
        <p:grpSpPr>
          <a:xfrm>
            <a:off x="523157" y="1234645"/>
            <a:ext cx="5024958" cy="759336"/>
            <a:chOff x="1880319" y="562217"/>
            <a:chExt cx="5024958" cy="759336"/>
          </a:xfrm>
        </p:grpSpPr>
        <p:sp>
          <p:nvSpPr>
            <p:cNvPr id="6" name="Oval 5">
              <a:extLst>
                <a:ext uri="{FF2B5EF4-FFF2-40B4-BE49-F238E27FC236}">
                  <a16:creationId xmlns:a16="http://schemas.microsoft.com/office/drawing/2014/main" id="{0888E035-45D4-157C-D3E0-DA74717D0A8C}"/>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CAAE8D93-16DD-F441-CFF4-4F51D5025FFA}"/>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mc:Choice xmlns:a14="http://schemas.microsoft.com/office/drawing/2010/main" Requires="a14">
            <p:sp>
              <p:nvSpPr>
                <p:cNvPr id="5" name="Okvir za tekst 4">
                  <a:extLst>
                    <a:ext uri="{FF2B5EF4-FFF2-40B4-BE49-F238E27FC236}">
                      <a16:creationId xmlns:a16="http://schemas.microsoft.com/office/drawing/2014/main" id="{5E024680-20E1-44C4-0383-9A8D7D96426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3"/>
                  <a:stretch>
                    <a:fillRect l="-10690" t="-2326" b="-20930"/>
                  </a:stretch>
                </a:blipFill>
              </p:spPr>
              <p:txBody>
                <a:bodyPr/>
                <a:lstStyle/>
                <a:p>
                  <a:r>
                    <a:rPr lang="sr-Latn-RS">
                      <a:noFill/>
                    </a:rPr>
                    <a:t> </a:t>
                  </a:r>
                </a:p>
              </p:txBody>
            </p:sp>
          </mc:Fallback>
        </mc:AlternateContent>
        <p:cxnSp>
          <p:nvCxnSpPr>
            <p:cNvPr id="8" name="Prava linija spajanja sa strelicom 7">
              <a:extLst>
                <a:ext uri="{FF2B5EF4-FFF2-40B4-BE49-F238E27FC236}">
                  <a16:creationId xmlns:a16="http://schemas.microsoft.com/office/drawing/2014/main" id="{4007420F-03E8-0104-CD76-EBF17A40C914}"/>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395823C5-733A-739A-565F-C88915AD8C8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kvir za tekst 10">
              <a:extLst>
                <a:ext uri="{FF2B5EF4-FFF2-40B4-BE49-F238E27FC236}">
                  <a16:creationId xmlns:a16="http://schemas.microsoft.com/office/drawing/2014/main" id="{C7BDE972-6F99-BBFF-1116-1480A6DC09D8}"/>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7" name="Okvir za tekst 26">
              <a:extLst>
                <a:ext uri="{FF2B5EF4-FFF2-40B4-BE49-F238E27FC236}">
                  <a16:creationId xmlns:a16="http://schemas.microsoft.com/office/drawing/2014/main" id="{3F75AB3E-3C17-50DA-B7E5-23C7A7113A76}"/>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1" name="Slika 20">
            <a:extLst>
              <a:ext uri="{FF2B5EF4-FFF2-40B4-BE49-F238E27FC236}">
                <a16:creationId xmlns:a16="http://schemas.microsoft.com/office/drawing/2014/main" id="{5AAFBA7F-2C01-FEAF-595E-8DB93FF95878}"/>
              </a:ext>
            </a:extLst>
          </p:cNvPr>
          <p:cNvPicPr>
            <a:picLocks noChangeAspect="1"/>
          </p:cNvPicPr>
          <p:nvPr/>
        </p:nvPicPr>
        <p:blipFill rotWithShape="1">
          <a:blip r:embed="rId4"/>
          <a:srcRect l="8317" t="4964" r="2258" b="5944"/>
          <a:stretch/>
        </p:blipFill>
        <p:spPr>
          <a:xfrm>
            <a:off x="6189765" y="2298205"/>
            <a:ext cx="5908469" cy="2982731"/>
          </a:xfrm>
          <a:prstGeom prst="rect">
            <a:avLst/>
          </a:prstGeom>
        </p:spPr>
      </p:pic>
      <p:grpSp>
        <p:nvGrpSpPr>
          <p:cNvPr id="23" name="Grupa 22">
            <a:extLst>
              <a:ext uri="{FF2B5EF4-FFF2-40B4-BE49-F238E27FC236}">
                <a16:creationId xmlns:a16="http://schemas.microsoft.com/office/drawing/2014/main" id="{B7AA9BC7-2A72-4AEF-2C1F-AFBC4CB9D670}"/>
              </a:ext>
            </a:extLst>
          </p:cNvPr>
          <p:cNvGrpSpPr/>
          <p:nvPr/>
        </p:nvGrpSpPr>
        <p:grpSpPr>
          <a:xfrm>
            <a:off x="6543020" y="1224887"/>
            <a:ext cx="5024958" cy="759336"/>
            <a:chOff x="1880319" y="562217"/>
            <a:chExt cx="5024958" cy="759336"/>
          </a:xfrm>
        </p:grpSpPr>
        <p:sp>
          <p:nvSpPr>
            <p:cNvPr id="31" name="Oval 30">
              <a:extLst>
                <a:ext uri="{FF2B5EF4-FFF2-40B4-BE49-F238E27FC236}">
                  <a16:creationId xmlns:a16="http://schemas.microsoft.com/office/drawing/2014/main" id="{5ACA4B59-8A8C-5655-CA1F-1F849C70313D}"/>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2" name="Oval 31">
              <a:extLst>
                <a:ext uri="{FF2B5EF4-FFF2-40B4-BE49-F238E27FC236}">
                  <a16:creationId xmlns:a16="http://schemas.microsoft.com/office/drawing/2014/main" id="{4A937EC5-E35E-FC8A-D096-C2F9D515C0D5}"/>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036DBE81-D429-5A3F-576B-91C75316FA80}"/>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34" name="Prava linija spajanja sa strelicom 33">
              <a:extLst>
                <a:ext uri="{FF2B5EF4-FFF2-40B4-BE49-F238E27FC236}">
                  <a16:creationId xmlns:a16="http://schemas.microsoft.com/office/drawing/2014/main" id="{95051165-DC80-4551-8559-F0BCA788089B}"/>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Prava linija spajanja sa strelicom 35">
              <a:extLst>
                <a:ext uri="{FF2B5EF4-FFF2-40B4-BE49-F238E27FC236}">
                  <a16:creationId xmlns:a16="http://schemas.microsoft.com/office/drawing/2014/main" id="{8D49FA64-ED3E-DC35-C0B4-13A6370FC79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kvir za tekst 37">
              <a:extLst>
                <a:ext uri="{FF2B5EF4-FFF2-40B4-BE49-F238E27FC236}">
                  <a16:creationId xmlns:a16="http://schemas.microsoft.com/office/drawing/2014/main" id="{9C4EEEEF-A5B2-058B-A840-0CF78BD559AD}"/>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39" name="Okvir za tekst 38">
              <a:extLst>
                <a:ext uri="{FF2B5EF4-FFF2-40B4-BE49-F238E27FC236}">
                  <a16:creationId xmlns:a16="http://schemas.microsoft.com/office/drawing/2014/main" id="{5D94E82C-30F2-30D1-803C-95F771A63B1D}"/>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172642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15</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7872A099-A818-45D4-708B-111D0A847E59}"/>
              </a:ext>
            </a:extLst>
          </p:cNvPr>
          <p:cNvPicPr>
            <a:picLocks noChangeAspect="1"/>
          </p:cNvPicPr>
          <p:nvPr/>
        </p:nvPicPr>
        <p:blipFill rotWithShape="1">
          <a:blip r:embed="rId6"/>
          <a:srcRect l="7500" t="4464" r="1500" b="4266"/>
          <a:stretch/>
        </p:blipFill>
        <p:spPr>
          <a:xfrm>
            <a:off x="1372221" y="1523813"/>
            <a:ext cx="9107513" cy="4572000"/>
          </a:xfrm>
          <a:prstGeom prst="rect">
            <a:avLst/>
          </a:prstGeom>
        </p:spPr>
      </p:pic>
      <mc:AlternateContent xmlns:mc="http://schemas.openxmlformats.org/markup-compatibility/2006" xmlns:a14="http://schemas.microsoft.com/office/drawing/2010/main">
        <mc:Choice Requires="a14">
          <p:sp>
            <p:nvSpPr>
              <p:cNvPr id="31" name="Okvir za tekst 30">
                <a:extLst>
                  <a:ext uri="{FF2B5EF4-FFF2-40B4-BE49-F238E27FC236}">
                    <a16:creationId xmlns:a16="http://schemas.microsoft.com/office/drawing/2014/main" id="{2ACBCA0F-DBCF-1365-F19D-B20FCA617233}"/>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31" name="Okvir za tekst 30">
                <a:extLst>
                  <a:ext uri="{FF2B5EF4-FFF2-40B4-BE49-F238E27FC236}">
                    <a16:creationId xmlns:a16="http://schemas.microsoft.com/office/drawing/2014/main" id="{2ACBCA0F-DBCF-1365-F19D-B20FCA617233}"/>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283241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276991" y="304619"/>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Clostridium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srcRect/>
          <a:stretch/>
        </p:blipFill>
        <p:spPr>
          <a:xfrm>
            <a:off x="2212650" y="208354"/>
            <a:ext cx="1700478" cy="12780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A714D2F3-4C9B-AEE8-1F42-179B39DF8292}"/>
              </a:ext>
            </a:extLst>
          </p:cNvPr>
          <p:cNvPicPr>
            <a:picLocks noChangeAspect="1"/>
          </p:cNvPicPr>
          <p:nvPr/>
        </p:nvPicPr>
        <p:blipFill rotWithShape="1">
          <a:blip r:embed="rId3"/>
          <a:srcRect l="8317" t="4630" r="2258" b="4266"/>
          <a:stretch/>
        </p:blipFill>
        <p:spPr>
          <a:xfrm>
            <a:off x="1843908" y="1694775"/>
            <a:ext cx="8991854" cy="4585099"/>
          </a:xfrm>
          <a:prstGeom prst="rect">
            <a:avLst/>
          </a:prstGeom>
        </p:spPr>
      </p:pic>
    </p:spTree>
    <p:extLst>
      <p:ext uri="{BB962C8B-B14F-4D97-AF65-F5344CB8AC3E}">
        <p14:creationId xmlns:p14="http://schemas.microsoft.com/office/powerpoint/2010/main" val="20273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17</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014A891A-FDEA-1FCA-A56F-5F43AD11982D}"/>
              </a:ext>
            </a:extLst>
          </p:cNvPr>
          <p:cNvPicPr>
            <a:picLocks noChangeAspect="1"/>
          </p:cNvPicPr>
          <p:nvPr/>
        </p:nvPicPr>
        <p:blipFill rotWithShape="1">
          <a:blip r:embed="rId2"/>
          <a:srcRect l="7868" t="3258" r="1463" b="8149"/>
          <a:stretch/>
        </p:blipFill>
        <p:spPr>
          <a:xfrm>
            <a:off x="2781317" y="-10059"/>
            <a:ext cx="6629365" cy="3242217"/>
          </a:xfrm>
          <a:prstGeom prst="rect">
            <a:avLst/>
          </a:prstGeom>
        </p:spPr>
      </p:pic>
      <p:pic>
        <p:nvPicPr>
          <p:cNvPr id="14" name="Slika 13">
            <a:extLst>
              <a:ext uri="{FF2B5EF4-FFF2-40B4-BE49-F238E27FC236}">
                <a16:creationId xmlns:a16="http://schemas.microsoft.com/office/drawing/2014/main" id="{0F43EED7-6208-D92F-E505-36B58784BB54}"/>
              </a:ext>
            </a:extLst>
          </p:cNvPr>
          <p:cNvPicPr>
            <a:picLocks noChangeAspect="1"/>
          </p:cNvPicPr>
          <p:nvPr/>
        </p:nvPicPr>
        <p:blipFill rotWithShape="1">
          <a:blip r:embed="rId3"/>
          <a:srcRect l="8317" t="4797" r="2258" b="7628"/>
          <a:stretch/>
        </p:blipFill>
        <p:spPr>
          <a:xfrm>
            <a:off x="2781317" y="3596120"/>
            <a:ext cx="6518357" cy="3195121"/>
          </a:xfrm>
          <a:prstGeom prst="rect">
            <a:avLst/>
          </a:prstGeom>
        </p:spPr>
      </p:pic>
      <p:sp>
        <p:nvSpPr>
          <p:cNvPr id="15" name="Okvir za tekst 14">
            <a:extLst>
              <a:ext uri="{FF2B5EF4-FFF2-40B4-BE49-F238E27FC236}">
                <a16:creationId xmlns:a16="http://schemas.microsoft.com/office/drawing/2014/main" id="{81FD88F1-122E-BE18-8AD3-80DBCFB19551}"/>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C376E9F8-4829-16CB-C519-5068D106DFFB}"/>
              </a:ext>
            </a:extLst>
          </p:cNvPr>
          <p:cNvSpPr txBox="1"/>
          <p:nvPr/>
        </p:nvSpPr>
        <p:spPr>
          <a:xfrm>
            <a:off x="200956" y="3999547"/>
            <a:ext cx="2379406" cy="646331"/>
          </a:xfrm>
          <a:prstGeom prst="rect">
            <a:avLst/>
          </a:prstGeom>
          <a:noFill/>
        </p:spPr>
        <p:txBody>
          <a:bodyPr wrap="square" rtlCol="0">
            <a:spAutoFit/>
          </a:bodyPr>
          <a:lstStyle/>
          <a:p>
            <a:r>
              <a:rPr lang="en-US" dirty="0">
                <a:solidFill>
                  <a:schemeClr val="accent4"/>
                </a:solidFill>
              </a:rPr>
              <a:t>Mapping quality distribution for set 2</a:t>
            </a:r>
            <a:endParaRPr lang="sr-Latn-RS" dirty="0">
              <a:solidFill>
                <a:schemeClr val="accent4"/>
              </a:solidFill>
            </a:endParaRPr>
          </a:p>
        </p:txBody>
      </p:sp>
    </p:spTree>
    <p:extLst>
      <p:ext uri="{BB962C8B-B14F-4D97-AF65-F5344CB8AC3E}">
        <p14:creationId xmlns:p14="http://schemas.microsoft.com/office/powerpoint/2010/main" val="31032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18</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7BAE1CE1-1756-FA12-06F1-4C9D7CCC040B}"/>
              </a:ext>
            </a:extLst>
          </p:cNvPr>
          <p:cNvPicPr>
            <a:picLocks noChangeAspect="1"/>
          </p:cNvPicPr>
          <p:nvPr/>
        </p:nvPicPr>
        <p:blipFill rotWithShape="1">
          <a:blip r:embed="rId2"/>
          <a:srcRect l="8317" t="4464" r="2258" b="4266"/>
          <a:stretch/>
        </p:blipFill>
        <p:spPr>
          <a:xfrm>
            <a:off x="110161" y="1880175"/>
            <a:ext cx="5985839" cy="3057860"/>
          </a:xfrm>
          <a:prstGeom prst="rect">
            <a:avLst/>
          </a:prstGeom>
        </p:spPr>
      </p:pic>
      <p:grpSp>
        <p:nvGrpSpPr>
          <p:cNvPr id="15" name="Grupa 14">
            <a:extLst>
              <a:ext uri="{FF2B5EF4-FFF2-40B4-BE49-F238E27FC236}">
                <a16:creationId xmlns:a16="http://schemas.microsoft.com/office/drawing/2014/main" id="{C2134D74-BED0-8E5F-9816-DA709822DD3F}"/>
              </a:ext>
            </a:extLst>
          </p:cNvPr>
          <p:cNvGrpSpPr/>
          <p:nvPr/>
        </p:nvGrpSpPr>
        <p:grpSpPr>
          <a:xfrm>
            <a:off x="531118" y="1018165"/>
            <a:ext cx="5024958" cy="759336"/>
            <a:chOff x="1880319" y="562217"/>
            <a:chExt cx="5024958" cy="759336"/>
          </a:xfrm>
        </p:grpSpPr>
        <p:sp>
          <p:nvSpPr>
            <p:cNvPr id="16" name="Oval 15">
              <a:extLst>
                <a:ext uri="{FF2B5EF4-FFF2-40B4-BE49-F238E27FC236}">
                  <a16:creationId xmlns:a16="http://schemas.microsoft.com/office/drawing/2014/main" id="{7F16E973-4AD9-77E2-0B42-5AA272779BDE}"/>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EE92AEC3-B34C-FFB5-0A62-58268F83B06D}"/>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1A1C96B4-D6FC-19E3-5FAD-F1F7C10E4858}"/>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EA67EEFD-9A06-3492-6832-3F28EE62F959}"/>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A45380E8-F280-2846-6F16-30218500BEC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16079497-0524-FDCB-7A89-80E19DDE7D7F}"/>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1E607F38-AE48-6134-4F82-06855F2A6A0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06CD9E07-740A-598C-6210-824FE8461F45}"/>
              </a:ext>
            </a:extLst>
          </p:cNvPr>
          <p:cNvPicPr>
            <a:picLocks noChangeAspect="1"/>
          </p:cNvPicPr>
          <p:nvPr/>
        </p:nvPicPr>
        <p:blipFill rotWithShape="1">
          <a:blip r:embed="rId8"/>
          <a:srcRect l="8317" t="4964" r="2258" b="3875"/>
          <a:stretch/>
        </p:blipFill>
        <p:spPr>
          <a:xfrm>
            <a:off x="6206161" y="1935308"/>
            <a:ext cx="5855678" cy="2987794"/>
          </a:xfrm>
          <a:prstGeom prst="rect">
            <a:avLst/>
          </a:prstGeom>
        </p:spPr>
      </p:pic>
      <p:grpSp>
        <p:nvGrpSpPr>
          <p:cNvPr id="31" name="Grupa 30">
            <a:extLst>
              <a:ext uri="{FF2B5EF4-FFF2-40B4-BE49-F238E27FC236}">
                <a16:creationId xmlns:a16="http://schemas.microsoft.com/office/drawing/2014/main" id="{CB04FB31-517A-D306-EBD8-7B44223F023A}"/>
              </a:ext>
            </a:extLst>
          </p:cNvPr>
          <p:cNvGrpSpPr/>
          <p:nvPr/>
        </p:nvGrpSpPr>
        <p:grpSpPr>
          <a:xfrm>
            <a:off x="6523575" y="987185"/>
            <a:ext cx="5024958" cy="759336"/>
            <a:chOff x="1880319" y="562217"/>
            <a:chExt cx="5024958" cy="759336"/>
          </a:xfrm>
        </p:grpSpPr>
        <p:sp>
          <p:nvSpPr>
            <p:cNvPr id="32" name="Oval 31">
              <a:extLst>
                <a:ext uri="{FF2B5EF4-FFF2-40B4-BE49-F238E27FC236}">
                  <a16:creationId xmlns:a16="http://schemas.microsoft.com/office/drawing/2014/main" id="{26B2592C-D896-F1B9-75C1-FAD9E866CDFF}"/>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47A6E041-CE06-20D3-7083-9F087E69D344}"/>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07EE565B-3FBE-4DE5-F228-69C45A35DCF6}"/>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621BFCD5-BC35-6C9F-DA4C-5B477D072D1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3DF546E3-EF2F-B4A1-6699-472C77DEFF07}"/>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A449E1A2-D732-6F40-BE2D-C64BCDDDF000}"/>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D7540AB5-D31F-614B-0555-2480EC52FF0E}"/>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231299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19</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B51573FC-9A19-1DA2-F091-A453231BC0B3}"/>
              </a:ext>
            </a:extLst>
          </p:cNvPr>
          <p:cNvPicPr>
            <a:picLocks noChangeAspect="1"/>
          </p:cNvPicPr>
          <p:nvPr/>
        </p:nvPicPr>
        <p:blipFill rotWithShape="1">
          <a:blip r:embed="rId6"/>
          <a:srcRect l="8317" t="5297" r="2258" b="4266"/>
          <a:stretch/>
        </p:blipFill>
        <p:spPr>
          <a:xfrm>
            <a:off x="1376278" y="1199289"/>
            <a:ext cx="9151026" cy="4632154"/>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488D8D40-9CD6-2B55-0A50-B7FBF2EE9749}"/>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488D8D40-9CD6-2B55-0A50-B7FBF2EE9749}"/>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318007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Illumina sequencing</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1" y="1984443"/>
            <a:ext cx="5257800" cy="4192520"/>
          </a:xfr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a:t>Shearing (fragmentation of the genome) </a:t>
            </a:r>
          </a:p>
          <a:p>
            <a:pPr marL="342900" indent="-228600">
              <a:lnSpc>
                <a:spcPct val="90000"/>
              </a:lnSpc>
              <a:spcAft>
                <a:spcPts val="600"/>
              </a:spcAft>
              <a:buFont typeface="Arial" panose="020B0604020202020204" pitchFamily="34" charset="0"/>
              <a:buChar char="•"/>
            </a:pPr>
            <a:r>
              <a:rPr lang="en-US"/>
              <a:t> Attaching adapters </a:t>
            </a:r>
          </a:p>
          <a:p>
            <a:pPr marL="342900" indent="-228600">
              <a:lnSpc>
                <a:spcPct val="90000"/>
              </a:lnSpc>
              <a:spcAft>
                <a:spcPts val="600"/>
              </a:spcAft>
              <a:buFont typeface="Arial" panose="020B0604020202020204" pitchFamily="34" charset="0"/>
              <a:buChar char="•"/>
            </a:pPr>
            <a:r>
              <a:rPr lang="en-US"/>
              <a:t>PCR amplification (optional) </a:t>
            </a:r>
          </a:p>
          <a:p>
            <a:pPr marL="342900" indent="-228600">
              <a:lnSpc>
                <a:spcPct val="90000"/>
              </a:lnSpc>
              <a:spcAft>
                <a:spcPts val="600"/>
              </a:spcAft>
              <a:buFont typeface="Arial" panose="020B0604020202020204" pitchFamily="34" charset="0"/>
              <a:buChar char="•"/>
            </a:pPr>
            <a:r>
              <a:rPr lang="en-US"/>
              <a:t> Attaching template to surface/flowcel  </a:t>
            </a:r>
          </a:p>
          <a:p>
            <a:pPr marL="342900" indent="-228600">
              <a:lnSpc>
                <a:spcPct val="90000"/>
              </a:lnSpc>
              <a:spcAft>
                <a:spcPts val="600"/>
              </a:spcAft>
              <a:buFont typeface="Arial" panose="020B0604020202020204" pitchFamily="34" charset="0"/>
              <a:buChar char="•"/>
            </a:pPr>
            <a:r>
              <a:rPr lang="en-US"/>
              <a:t>PCR/bridge amplification (cluster creation) </a:t>
            </a:r>
          </a:p>
          <a:p>
            <a:pPr marL="342900" indent="-228600">
              <a:lnSpc>
                <a:spcPct val="90000"/>
              </a:lnSpc>
              <a:spcAft>
                <a:spcPts val="600"/>
              </a:spcAft>
              <a:buFont typeface="Arial" panose="020B0604020202020204" pitchFamily="34" charset="0"/>
              <a:buChar char="•"/>
            </a:pPr>
            <a:r>
              <a:rPr lang="en-US"/>
              <a:t> Adding fluorescent bases and taking a picture after each cycle (repeat this many times) </a:t>
            </a:r>
          </a:p>
          <a:p>
            <a:pPr marL="342900" indent="-228600">
              <a:lnSpc>
                <a:spcPct val="90000"/>
              </a:lnSpc>
              <a:spcAft>
                <a:spcPts val="600"/>
              </a:spcAft>
              <a:buFont typeface="Arial" panose="020B0604020202020204" pitchFamily="34" charset="0"/>
              <a:buChar char="•"/>
            </a:pPr>
            <a:r>
              <a:rPr lang="en-US"/>
              <a:t> Stack up images and read the sequence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2</a:t>
            </a:fld>
            <a:endParaRPr lang="en-US" sz="1200">
              <a:solidFill>
                <a:schemeClr val="tx1">
                  <a:tint val="75000"/>
                </a:schemeClr>
              </a:solidFill>
            </a:endParaRP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20</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198265" y="411277"/>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Mycobacterium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srcRect/>
          <a:stretch/>
        </p:blipFill>
        <p:spPr>
          <a:xfrm>
            <a:off x="2504557" y="245001"/>
            <a:ext cx="1518954" cy="12007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FFF9AE76-7B5D-710B-235A-C0AC8752DAD5}"/>
              </a:ext>
            </a:extLst>
          </p:cNvPr>
          <p:cNvPicPr>
            <a:picLocks noChangeAspect="1"/>
          </p:cNvPicPr>
          <p:nvPr/>
        </p:nvPicPr>
        <p:blipFill rotWithShape="1">
          <a:blip r:embed="rId3"/>
          <a:srcRect l="8317" t="5130" r="2258" b="4266"/>
          <a:stretch/>
        </p:blipFill>
        <p:spPr>
          <a:xfrm>
            <a:off x="2194429" y="1964532"/>
            <a:ext cx="8424956" cy="4272476"/>
          </a:xfrm>
          <a:prstGeom prst="rect">
            <a:avLst/>
          </a:prstGeom>
        </p:spPr>
      </p:pic>
    </p:spTree>
    <p:extLst>
      <p:ext uri="{BB962C8B-B14F-4D97-AF65-F5344CB8AC3E}">
        <p14:creationId xmlns:p14="http://schemas.microsoft.com/office/powerpoint/2010/main" val="186492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21</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8771821E-3673-05DC-984B-3D3B51BDB828}"/>
              </a:ext>
            </a:extLst>
          </p:cNvPr>
          <p:cNvPicPr>
            <a:picLocks noChangeAspect="1"/>
          </p:cNvPicPr>
          <p:nvPr/>
        </p:nvPicPr>
        <p:blipFill rotWithShape="1">
          <a:blip r:embed="rId2"/>
          <a:srcRect l="8317" t="4964" r="2258" b="7794"/>
          <a:stretch/>
        </p:blipFill>
        <p:spPr>
          <a:xfrm>
            <a:off x="2620574" y="126077"/>
            <a:ext cx="6611917" cy="3228658"/>
          </a:xfrm>
          <a:prstGeom prst="rect">
            <a:avLst/>
          </a:prstGeom>
        </p:spPr>
      </p:pic>
      <p:pic>
        <p:nvPicPr>
          <p:cNvPr id="14" name="Slika 13">
            <a:extLst>
              <a:ext uri="{FF2B5EF4-FFF2-40B4-BE49-F238E27FC236}">
                <a16:creationId xmlns:a16="http://schemas.microsoft.com/office/drawing/2014/main" id="{5137CAB6-919C-F67F-1D1A-0E44726B0735}"/>
              </a:ext>
            </a:extLst>
          </p:cNvPr>
          <p:cNvPicPr>
            <a:picLocks noChangeAspect="1"/>
          </p:cNvPicPr>
          <p:nvPr/>
        </p:nvPicPr>
        <p:blipFill rotWithShape="1">
          <a:blip r:embed="rId3"/>
          <a:srcRect l="8317" t="5131" r="2258" b="7794"/>
          <a:stretch/>
        </p:blipFill>
        <p:spPr>
          <a:xfrm>
            <a:off x="2620574" y="3429000"/>
            <a:ext cx="6611917" cy="3270416"/>
          </a:xfrm>
          <a:prstGeom prst="rect">
            <a:avLst/>
          </a:prstGeom>
        </p:spPr>
      </p:pic>
      <p:sp>
        <p:nvSpPr>
          <p:cNvPr id="15" name="Okvir za tekst 14">
            <a:extLst>
              <a:ext uri="{FF2B5EF4-FFF2-40B4-BE49-F238E27FC236}">
                <a16:creationId xmlns:a16="http://schemas.microsoft.com/office/drawing/2014/main" id="{51E186E2-8027-E039-FA20-B4FE59A1D120}"/>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81F2E6F8-F07C-87C2-FB67-9A93A4C34986}"/>
              </a:ext>
            </a:extLst>
          </p:cNvPr>
          <p:cNvSpPr txBox="1"/>
          <p:nvPr/>
        </p:nvSpPr>
        <p:spPr>
          <a:xfrm>
            <a:off x="200956" y="3650942"/>
            <a:ext cx="2379406" cy="646331"/>
          </a:xfrm>
          <a:prstGeom prst="rect">
            <a:avLst/>
          </a:prstGeom>
          <a:noFill/>
        </p:spPr>
        <p:txBody>
          <a:bodyPr wrap="square" rtlCol="0">
            <a:spAutoFit/>
          </a:bodyPr>
          <a:lstStyle/>
          <a:p>
            <a:r>
              <a:rPr lang="en-US" dirty="0">
                <a:solidFill>
                  <a:schemeClr val="accent4"/>
                </a:solidFill>
              </a:rPr>
              <a:t>Mapping quality distribution for set 2</a:t>
            </a:r>
            <a:endParaRPr lang="sr-Latn-RS" dirty="0">
              <a:solidFill>
                <a:schemeClr val="accent4"/>
              </a:solidFill>
            </a:endParaRPr>
          </a:p>
        </p:txBody>
      </p:sp>
    </p:spTree>
    <p:extLst>
      <p:ext uri="{BB962C8B-B14F-4D97-AF65-F5344CB8AC3E}">
        <p14:creationId xmlns:p14="http://schemas.microsoft.com/office/powerpoint/2010/main" val="303800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22</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270A8C32-82E5-2BF6-C4E1-AFBDAE2BF40E}"/>
              </a:ext>
            </a:extLst>
          </p:cNvPr>
          <p:cNvPicPr>
            <a:picLocks noChangeAspect="1"/>
          </p:cNvPicPr>
          <p:nvPr/>
        </p:nvPicPr>
        <p:blipFill rotWithShape="1">
          <a:blip r:embed="rId2"/>
          <a:srcRect l="8317" t="4964" r="2258" b="5944"/>
          <a:stretch/>
        </p:blipFill>
        <p:spPr>
          <a:xfrm>
            <a:off x="143863" y="2108419"/>
            <a:ext cx="5917370" cy="2950763"/>
          </a:xfrm>
          <a:prstGeom prst="rect">
            <a:avLst/>
          </a:prstGeom>
        </p:spPr>
      </p:pic>
      <p:grpSp>
        <p:nvGrpSpPr>
          <p:cNvPr id="15" name="Grupa 14">
            <a:extLst>
              <a:ext uri="{FF2B5EF4-FFF2-40B4-BE49-F238E27FC236}">
                <a16:creationId xmlns:a16="http://schemas.microsoft.com/office/drawing/2014/main" id="{B1AAD54F-E306-B6E7-96DD-C801D7BBFEBB}"/>
              </a:ext>
            </a:extLst>
          </p:cNvPr>
          <p:cNvGrpSpPr/>
          <p:nvPr/>
        </p:nvGrpSpPr>
        <p:grpSpPr>
          <a:xfrm>
            <a:off x="898577" y="1161745"/>
            <a:ext cx="5024958" cy="759336"/>
            <a:chOff x="1880319" y="562217"/>
            <a:chExt cx="5024958" cy="759336"/>
          </a:xfrm>
        </p:grpSpPr>
        <p:sp>
          <p:nvSpPr>
            <p:cNvPr id="16" name="Oval 15">
              <a:extLst>
                <a:ext uri="{FF2B5EF4-FFF2-40B4-BE49-F238E27FC236}">
                  <a16:creationId xmlns:a16="http://schemas.microsoft.com/office/drawing/2014/main" id="{4DE5CE2C-D47D-BC85-3A61-28FBB8615250}"/>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3723B705-9F91-F58E-15FA-1C55D8D48EEB}"/>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247D303D-A819-1A95-57DE-91A9BD3E4EAA}"/>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8EA503BE-2700-A871-48B3-E9AE55F4142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8A313174-E689-29C8-A78C-A6CA8C29C45A}"/>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EF54AD63-9FC1-F27F-8DED-37E22B14D886}"/>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08AC2D52-33D2-642C-E325-32D1743C486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37ED65DA-77A4-8957-6659-A7A40DBB2301}"/>
              </a:ext>
            </a:extLst>
          </p:cNvPr>
          <p:cNvPicPr>
            <a:picLocks noChangeAspect="1"/>
          </p:cNvPicPr>
          <p:nvPr/>
        </p:nvPicPr>
        <p:blipFill rotWithShape="1">
          <a:blip r:embed="rId8"/>
          <a:srcRect l="8318" t="4464" r="1665" b="5944"/>
          <a:stretch/>
        </p:blipFill>
        <p:spPr>
          <a:xfrm>
            <a:off x="6161643" y="2164356"/>
            <a:ext cx="6029512" cy="2894826"/>
          </a:xfrm>
          <a:prstGeom prst="rect">
            <a:avLst/>
          </a:prstGeom>
        </p:spPr>
      </p:pic>
      <p:grpSp>
        <p:nvGrpSpPr>
          <p:cNvPr id="31" name="Grupa 30">
            <a:extLst>
              <a:ext uri="{FF2B5EF4-FFF2-40B4-BE49-F238E27FC236}">
                <a16:creationId xmlns:a16="http://schemas.microsoft.com/office/drawing/2014/main" id="{783C1135-A426-191B-2DDD-AB613CAFB7E4}"/>
              </a:ext>
            </a:extLst>
          </p:cNvPr>
          <p:cNvGrpSpPr/>
          <p:nvPr/>
        </p:nvGrpSpPr>
        <p:grpSpPr>
          <a:xfrm>
            <a:off x="6523575" y="1156962"/>
            <a:ext cx="5024958" cy="759336"/>
            <a:chOff x="1880319" y="562217"/>
            <a:chExt cx="5024958" cy="759336"/>
          </a:xfrm>
        </p:grpSpPr>
        <p:sp>
          <p:nvSpPr>
            <p:cNvPr id="32" name="Oval 31">
              <a:extLst>
                <a:ext uri="{FF2B5EF4-FFF2-40B4-BE49-F238E27FC236}">
                  <a16:creationId xmlns:a16="http://schemas.microsoft.com/office/drawing/2014/main" id="{90175D37-DBE5-493E-FC25-A96DC9A860D1}"/>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C4D3DDA5-DC8D-0BEE-81E5-31F3F1985486}"/>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2DBB34F8-7ADB-579E-951B-5A03E619053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53BFB468-1BEA-4CD4-8F81-9C75DCB5D66D}"/>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00261631-3099-ADE9-97A8-3131D02B67D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15517520-99EB-C698-3586-E35BA93AF879}"/>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CFB4798F-E9F2-3E53-BDEA-B2325AA1127F}"/>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229826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23</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4" name="Slika 3">
            <a:extLst>
              <a:ext uri="{FF2B5EF4-FFF2-40B4-BE49-F238E27FC236}">
                <a16:creationId xmlns:a16="http://schemas.microsoft.com/office/drawing/2014/main" id="{FB8B5E22-B75F-3133-A06A-62175B677BA9}"/>
              </a:ext>
            </a:extLst>
          </p:cNvPr>
          <p:cNvPicPr>
            <a:picLocks noChangeAspect="1"/>
          </p:cNvPicPr>
          <p:nvPr/>
        </p:nvPicPr>
        <p:blipFill rotWithShape="1">
          <a:blip r:embed="rId6"/>
          <a:srcRect l="8317" t="5463" r="2258" b="4266"/>
          <a:stretch/>
        </p:blipFill>
        <p:spPr>
          <a:xfrm>
            <a:off x="1341409" y="1049499"/>
            <a:ext cx="9418962" cy="4759002"/>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EEFE12BB-5A51-C8BB-6475-9726D6B5942E}"/>
                  </a:ext>
                </a:extLst>
              </p:cNvPr>
              <p:cNvSpPr txBox="1"/>
              <p:nvPr/>
            </p:nvSpPr>
            <p:spPr>
              <a:xfrm>
                <a:off x="1740309" y="432602"/>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EEFE12BB-5A51-C8BB-6475-9726D6B5942E}"/>
                  </a:ext>
                </a:extLst>
              </p:cNvPr>
              <p:cNvSpPr txBox="1">
                <a:spLocks noRot="1" noChangeAspect="1" noMove="1" noResize="1" noEditPoints="1" noAdjustHandles="1" noChangeArrowheads="1" noChangeShapeType="1" noTextEdit="1"/>
              </p:cNvSpPr>
              <p:nvPr/>
            </p:nvSpPr>
            <p:spPr>
              <a:xfrm>
                <a:off x="1740309" y="432602"/>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174225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24</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14" name="Content Placeholder 2">
            <a:extLst>
              <a:ext uri="{FF2B5EF4-FFF2-40B4-BE49-F238E27FC236}">
                <a16:creationId xmlns:a16="http://schemas.microsoft.com/office/drawing/2014/main" id="{DF6B33C5-09BF-13A0-EB0C-8C9276255E76}"/>
              </a:ext>
            </a:extLst>
          </p:cNvPr>
          <p:cNvSpPr txBox="1">
            <a:spLocks/>
          </p:cNvSpPr>
          <p:nvPr/>
        </p:nvSpPr>
        <p:spPr>
          <a:xfrm>
            <a:off x="1075800" y="980072"/>
            <a:ext cx="9876160" cy="5877928"/>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ts val="18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1" dirty="0"/>
              <a:t>In sets with low or non-existent error rates</a:t>
            </a:r>
            <a:r>
              <a:rPr lang="en-US" sz="2000" dirty="0"/>
              <a:t>, both BWA MEM and Bowtie showed relatively similar accuracy, precision, recall and </a:t>
            </a:r>
            <a:r>
              <a:rPr lang="en-US" sz="2000" dirty="0" err="1"/>
              <a:t>fscore</a:t>
            </a:r>
            <a:r>
              <a:rPr lang="en-US" sz="2000" dirty="0"/>
              <a:t> % (Bowtie scored higher for ~2%) for all 3 test genomes.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sets with medium error rates</a:t>
            </a:r>
            <a:r>
              <a:rPr lang="en-US" sz="2000" dirty="0"/>
              <a:t>, BWA MEM came out as more tolerant to error rates than Bowtie in terms of accuracy (ratio of correctly aligned reads and all reads), but also scored higher in misaligned reads %, whereas Bowtie’s misaligned reads % stayed much lower than BWA MEM’s through all 5 sets (even in sets with high error rates), but unmapped reads % increased </a:t>
            </a:r>
            <a:r>
              <a:rPr lang="en-US" sz="2000" dirty="0" err="1"/>
              <a:t>propotionally</a:t>
            </a:r>
            <a:r>
              <a:rPr lang="en-US" sz="2000" dirty="0"/>
              <a:t> to  the error rates.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 with highest error rates</a:t>
            </a:r>
            <a:r>
              <a:rPr lang="en-US" sz="2000" dirty="0"/>
              <a:t>, for larger test genomes (&gt; 2MB), Bowtie surpassed BWA MEM in correctly aligned reads %, precision and </a:t>
            </a:r>
            <a:r>
              <a:rPr lang="en-US" sz="2000" dirty="0" err="1"/>
              <a:t>fscore</a:t>
            </a:r>
            <a:r>
              <a:rPr lang="en-US" sz="2000" dirty="0"/>
              <a:t>. For smaller test genome like </a:t>
            </a:r>
            <a:r>
              <a:rPr lang="en-US" sz="2000" i="1" dirty="0"/>
              <a:t>Human Herpesvirus </a:t>
            </a:r>
            <a:r>
              <a:rPr lang="en-US" sz="2000" dirty="0"/>
              <a:t>(~150KB), BWA MEM scored higher in accuracy in all 5 sets.</a:t>
            </a:r>
          </a:p>
          <a:p>
            <a:pPr algn="just"/>
            <a:endParaRPr lang="en-US" sz="2000" dirty="0"/>
          </a:p>
          <a:p>
            <a:pPr marL="342900" indent="-342900" algn="just">
              <a:buFont typeface="Arial" panose="020B0604020202020204" pitchFamily="34" charset="0"/>
              <a:buChar char="•"/>
            </a:pPr>
            <a:r>
              <a:rPr lang="en-US" sz="2000" b="1" dirty="0"/>
              <a:t>In terms of precision</a:t>
            </a:r>
            <a:r>
              <a:rPr lang="en-US" sz="2000" dirty="0"/>
              <a:t>, Bowtie scored higher in all 5 sets of errors (for all 3 test genomes), while BWA MEM scored higher in recall through all 5 sets of errors and 3 test genomes. </a:t>
            </a:r>
          </a:p>
          <a:p>
            <a:pPr algn="just"/>
            <a:endParaRPr lang="en-US" sz="2000" dirty="0"/>
          </a:p>
          <a:p>
            <a:pPr marL="342900" indent="-342900" algn="just">
              <a:buFont typeface="Arial" panose="020B0604020202020204" pitchFamily="34" charset="0"/>
              <a:buChar char="•"/>
            </a:pPr>
            <a:r>
              <a:rPr lang="en-US" sz="2000" b="1" dirty="0"/>
              <a:t>Mapping quality distribution </a:t>
            </a:r>
            <a:r>
              <a:rPr lang="en-US" sz="2000" dirty="0"/>
              <a:t>in sets with low error rates showed that both Bowtie and BWA MEM are good in differentiating misaligned from correctly aligned reads by assigning lower MAPQs to misaligned reads, and higher MAPQs to correctly aligned reads. In sets with higher error rates BWA MEM tends to assign higher MAPQ even to misaligned reads, while Bowtie assigns lower MAPQ even to correctly mapped reads.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Wrongly mapped reads also classified as false positives can later lead to false positives variant calls. Unmapped reads are false negatives since tools haven’t aligned them at all, nor correctly nor wrongly. Unmapped reads are not as critical as misaligned since they are easily filtered out and don't bring confusion in later stages of DNA analysis.</a:t>
            </a:r>
          </a:p>
          <a:p>
            <a:endParaRPr lang="en-US" dirty="0"/>
          </a:p>
          <a:p>
            <a:endParaRPr lang="en-US" dirty="0"/>
          </a:p>
        </p:txBody>
      </p:sp>
      <p:sp>
        <p:nvSpPr>
          <p:cNvPr id="16" name="Title 1">
            <a:extLst>
              <a:ext uri="{FF2B5EF4-FFF2-40B4-BE49-F238E27FC236}">
                <a16:creationId xmlns:a16="http://schemas.microsoft.com/office/drawing/2014/main" id="{50AACE3C-7790-3CF9-EC49-EA87CF810C34}"/>
              </a:ext>
            </a:extLst>
          </p:cNvPr>
          <p:cNvSpPr>
            <a:spLocks noGrp="1"/>
          </p:cNvSpPr>
          <p:nvPr>
            <p:ph type="title"/>
          </p:nvPr>
        </p:nvSpPr>
        <p:spPr>
          <a:xfrm>
            <a:off x="1165466" y="262005"/>
            <a:ext cx="4609363" cy="694690"/>
          </a:xfrm>
        </p:spPr>
        <p:txBody>
          <a:bodyPr>
            <a:normAutofit fontScale="90000"/>
          </a:bodyPr>
          <a:lstStyle/>
          <a:p>
            <a:r>
              <a:rPr lang="en-US" dirty="0"/>
              <a:t>DISCUSION</a:t>
            </a:r>
          </a:p>
        </p:txBody>
      </p:sp>
    </p:spTree>
    <p:extLst>
      <p:ext uri="{BB962C8B-B14F-4D97-AF65-F5344CB8AC3E}">
        <p14:creationId xmlns:p14="http://schemas.microsoft.com/office/powerpoint/2010/main" val="26963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038600" y="1939159"/>
            <a:ext cx="7644627" cy="2751086"/>
          </a:xfrm>
        </p:spPr>
        <p:txBody>
          <a:bodyPr>
            <a:normAutofit/>
          </a:bodyPr>
          <a:lstStyle/>
          <a:p>
            <a:pPr algn="r"/>
            <a:r>
              <a:rPr lang="en-US" dirty="0">
                <a:solidFill>
                  <a:schemeClr val="accent4"/>
                </a:solidFill>
              </a:rPr>
              <a:t>THANK YOU</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9982" y="368020"/>
            <a:ext cx="2614586" cy="21899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8551" y="660992"/>
            <a:ext cx="6992518" cy="1418755"/>
          </a:xfrm>
        </p:spPr>
        <p:txBody>
          <a:bodyPr vert="horz" lIns="91440" tIns="45720" rIns="91440" bIns="45720" rtlCol="0" anchor="ctr">
            <a:normAutofit/>
          </a:bodyPr>
          <a:lstStyle/>
          <a:p>
            <a:r>
              <a:rPr lang="en-US" kern="1200" dirty="0">
                <a:solidFill>
                  <a:schemeClr val="tx1"/>
                </a:solidFill>
                <a:latin typeface="+mj-lt"/>
                <a:ea typeface="+mj-ea"/>
                <a:cs typeface="+mj-cs"/>
              </a:rPr>
              <a:t>Illumina sequencing</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3</a:t>
            </a:fld>
            <a:endParaRPr lang="en-US" sz="1200">
              <a:solidFill>
                <a:schemeClr val="tx1">
                  <a:tint val="75000"/>
                </a:schemeClr>
              </a:solidFill>
            </a:endParaRPr>
          </a:p>
        </p:txBody>
      </p:sp>
      <p:pic>
        <p:nvPicPr>
          <p:cNvPr id="9" name="Čuvar mesta za sadržaj 33">
            <a:extLst>
              <a:ext uri="{FF2B5EF4-FFF2-40B4-BE49-F238E27FC236}">
                <a16:creationId xmlns:a16="http://schemas.microsoft.com/office/drawing/2014/main" id="{C693488E-B9B3-A5A3-2504-9AAC2F782998}"/>
              </a:ext>
            </a:extLst>
          </p:cNvPr>
          <p:cNvPicPr>
            <a:picLocks noChangeAspect="1"/>
          </p:cNvPicPr>
          <p:nvPr/>
        </p:nvPicPr>
        <p:blipFill>
          <a:blip r:embed="rId5"/>
          <a:stretch>
            <a:fillRect/>
          </a:stretch>
        </p:blipFill>
        <p:spPr>
          <a:xfrm>
            <a:off x="4168802" y="2365732"/>
            <a:ext cx="3252744" cy="3120668"/>
          </a:xfrm>
          <a:prstGeom prst="rect">
            <a:avLst/>
          </a:prstGeom>
        </p:spPr>
      </p:pic>
      <p:pic>
        <p:nvPicPr>
          <p:cNvPr id="10" name="Čuvar mesta za sadržaj 26">
            <a:extLst>
              <a:ext uri="{FF2B5EF4-FFF2-40B4-BE49-F238E27FC236}">
                <a16:creationId xmlns:a16="http://schemas.microsoft.com/office/drawing/2014/main" id="{E334C009-1FA4-EC18-E775-AC459F270D4D}"/>
              </a:ext>
            </a:extLst>
          </p:cNvPr>
          <p:cNvPicPr>
            <a:picLocks noChangeAspect="1"/>
          </p:cNvPicPr>
          <p:nvPr/>
        </p:nvPicPr>
        <p:blipFill>
          <a:blip r:embed="rId6"/>
          <a:stretch>
            <a:fillRect/>
          </a:stretch>
        </p:blipFill>
        <p:spPr>
          <a:xfrm>
            <a:off x="7854794" y="2365731"/>
            <a:ext cx="3168067" cy="3120669"/>
          </a:xfrm>
          <a:prstGeom prst="rect">
            <a:avLst/>
          </a:prstGeom>
        </p:spPr>
      </p:pic>
      <p:pic>
        <p:nvPicPr>
          <p:cNvPr id="11" name="Čuvar mesta za sadržaj 35">
            <a:extLst>
              <a:ext uri="{FF2B5EF4-FFF2-40B4-BE49-F238E27FC236}">
                <a16:creationId xmlns:a16="http://schemas.microsoft.com/office/drawing/2014/main" id="{9C12F7BE-CB48-2CE9-5C91-718185EE8C91}"/>
              </a:ext>
            </a:extLst>
          </p:cNvPr>
          <p:cNvPicPr>
            <a:picLocks noChangeAspect="1"/>
          </p:cNvPicPr>
          <p:nvPr/>
        </p:nvPicPr>
        <p:blipFill>
          <a:blip r:embed="rId7"/>
          <a:stretch>
            <a:fillRect/>
          </a:stretch>
        </p:blipFill>
        <p:spPr>
          <a:xfrm>
            <a:off x="319770" y="2329577"/>
            <a:ext cx="3325040" cy="3156824"/>
          </a:xfrm>
          <a:prstGeom prst="rect">
            <a:avLst/>
          </a:prstGeom>
        </p:spPr>
      </p:pic>
    </p:spTree>
    <p:extLst>
      <p:ext uri="{BB962C8B-B14F-4D97-AF65-F5344CB8AC3E}">
        <p14:creationId xmlns:p14="http://schemas.microsoft.com/office/powerpoint/2010/main" val="211255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Čuvar mesta za sadržaj 15">
            <a:extLst>
              <a:ext uri="{FF2B5EF4-FFF2-40B4-BE49-F238E27FC236}">
                <a16:creationId xmlns:a16="http://schemas.microsoft.com/office/drawing/2014/main" id="{85055461-641F-4D73-CFE0-1DF4873E2A9E}"/>
              </a:ext>
            </a:extLst>
          </p:cNvPr>
          <p:cNvPicPr>
            <a:picLocks noChangeAspect="1"/>
          </p:cNvPicPr>
          <p:nvPr/>
        </p:nvPicPr>
        <p:blipFill>
          <a:blip r:embed="rId2"/>
          <a:stretch>
            <a:fillRect/>
          </a:stretch>
        </p:blipFill>
        <p:spPr>
          <a:xfrm>
            <a:off x="838200" y="1863725"/>
            <a:ext cx="6027738" cy="441325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18" name="Grafika 17" descr="DNA with solid fill">
            <a:extLst>
              <a:ext uri="{FF2B5EF4-FFF2-40B4-BE49-F238E27FC236}">
                <a16:creationId xmlns:a16="http://schemas.microsoft.com/office/drawing/2014/main" id="{B3A12ADD-031D-A78D-CBD5-74CBEA310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7375" y="1863725"/>
            <a:ext cx="4413250" cy="4413250"/>
          </a:xfrm>
          <a:prstGeom prst="rect">
            <a:avLst/>
          </a:prstGeom>
        </p:spPr>
      </p:pic>
      <p:sp>
        <p:nvSpPr>
          <p:cNvPr id="2" name="Naslov 1">
            <a:extLst>
              <a:ext uri="{FF2B5EF4-FFF2-40B4-BE49-F238E27FC236}">
                <a16:creationId xmlns:a16="http://schemas.microsoft.com/office/drawing/2014/main" id="{05AE9B66-C01B-9B4B-C78F-E64F38E88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Alignment and data analysis</a:t>
            </a:r>
          </a:p>
        </p:txBody>
      </p:sp>
      <p:sp>
        <p:nvSpPr>
          <p:cNvPr id="14" name="Čuvar mesta za broj slajda 13">
            <a:extLst>
              <a:ext uri="{FF2B5EF4-FFF2-40B4-BE49-F238E27FC236}">
                <a16:creationId xmlns:a16="http://schemas.microsoft.com/office/drawing/2014/main" id="{0E11767B-0FFD-2DE4-1011-D5D14DD59F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102340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3AB83E55-FAFF-EB78-793D-74BD13DCDC2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a:solidFill>
                  <a:schemeClr val="tx1"/>
                </a:solidFill>
              </a:rPr>
              <a:t>Paired-end sequencing and alignment</a:t>
            </a:r>
          </a:p>
        </p:txBody>
      </p:sp>
      <p:pic>
        <p:nvPicPr>
          <p:cNvPr id="17" name="Slika 16" descr="Slika na kojoj se nalazi tekst&#10;&#10;Opis je automatski generisan">
            <a:extLst>
              <a:ext uri="{FF2B5EF4-FFF2-40B4-BE49-F238E27FC236}">
                <a16:creationId xmlns:a16="http://schemas.microsoft.com/office/drawing/2014/main" id="{39780C81-D0E5-AEF0-5405-E0187B969CAC}"/>
              </a:ext>
            </a:extLst>
          </p:cNvPr>
          <p:cNvPicPr>
            <a:picLocks noChangeAspect="1"/>
          </p:cNvPicPr>
          <p:nvPr/>
        </p:nvPicPr>
        <p:blipFill>
          <a:blip r:embed="rId2"/>
          <a:stretch>
            <a:fillRect/>
          </a:stretch>
        </p:blipFill>
        <p:spPr>
          <a:xfrm>
            <a:off x="686165" y="2953110"/>
            <a:ext cx="5345723" cy="2205110"/>
          </a:xfrm>
          <a:prstGeom prst="rect">
            <a:avLst/>
          </a:prstGeom>
        </p:spPr>
      </p:pic>
      <p:pic>
        <p:nvPicPr>
          <p:cNvPr id="15" name="Slika 14">
            <a:extLst>
              <a:ext uri="{FF2B5EF4-FFF2-40B4-BE49-F238E27FC236}">
                <a16:creationId xmlns:a16="http://schemas.microsoft.com/office/drawing/2014/main" id="{06B7E6DA-5368-0E44-1920-049D39FA90FF}"/>
              </a:ext>
            </a:extLst>
          </p:cNvPr>
          <p:cNvPicPr>
            <a:picLocks noChangeAspect="1"/>
          </p:cNvPicPr>
          <p:nvPr/>
        </p:nvPicPr>
        <p:blipFill>
          <a:blip r:embed="rId3"/>
          <a:stretch>
            <a:fillRect/>
          </a:stretch>
        </p:blipFill>
        <p:spPr>
          <a:xfrm>
            <a:off x="6196289" y="3076774"/>
            <a:ext cx="5828261" cy="2081446"/>
          </a:xfrm>
          <a:prstGeom prst="rect">
            <a:avLst/>
          </a:prstGeom>
        </p:spPr>
      </p:pic>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5</a:t>
            </a:fld>
            <a:endParaRPr lang="en-US" sz="1200">
              <a:solidFill>
                <a:schemeClr val="tx1">
                  <a:tint val="75000"/>
                </a:schemeClr>
              </a:solidFill>
            </a:endParaRPr>
          </a:p>
        </p:txBody>
      </p:sp>
      <p:pic>
        <p:nvPicPr>
          <p:cNvPr id="5" name="Grafika 4" descr="DNA with solid fill">
            <a:extLst>
              <a:ext uri="{FF2B5EF4-FFF2-40B4-BE49-F238E27FC236}">
                <a16:creationId xmlns:a16="http://schemas.microsoft.com/office/drawing/2014/main" id="{3C92867F-B5DC-F2B9-DB7E-00F672781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238" y="-68827"/>
            <a:ext cx="1420761" cy="1420761"/>
          </a:xfrm>
          <a:prstGeom prst="rect">
            <a:avLst/>
          </a:prstGeom>
        </p:spPr>
      </p:pic>
      <p:pic>
        <p:nvPicPr>
          <p:cNvPr id="7" name="Grafika 6" descr="DNA with solid fill">
            <a:extLst>
              <a:ext uri="{FF2B5EF4-FFF2-40B4-BE49-F238E27FC236}">
                <a16:creationId xmlns:a16="http://schemas.microsoft.com/office/drawing/2014/main" id="{67C59F2C-1585-CB6D-A65A-5F8D4A615F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0561" y="5537200"/>
            <a:ext cx="1389627" cy="1389627"/>
          </a:xfrm>
          <a:prstGeom prst="rect">
            <a:avLst/>
          </a:prstGeom>
        </p:spPr>
      </p:pic>
    </p:spTree>
    <p:extLst>
      <p:ext uri="{BB962C8B-B14F-4D97-AF65-F5344CB8AC3E}">
        <p14:creationId xmlns:p14="http://schemas.microsoft.com/office/powerpoint/2010/main" val="2957984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29"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6</a:t>
            </a:fld>
            <a:endParaRPr lang="en-US" sz="1200">
              <a:solidFill>
                <a:schemeClr val="tx1">
                  <a:tint val="75000"/>
                </a:schemeClr>
              </a:solidFill>
            </a:endParaRPr>
          </a:p>
        </p:txBody>
      </p:sp>
      <p:graphicFrame>
        <p:nvGraphicFramePr>
          <p:cNvPr id="7" name="Dijagram 6">
            <a:extLst>
              <a:ext uri="{FF2B5EF4-FFF2-40B4-BE49-F238E27FC236}">
                <a16:creationId xmlns:a16="http://schemas.microsoft.com/office/drawing/2014/main" id="{5D8FD811-A2E2-57E2-9962-DA92EF66F4E9}"/>
              </a:ext>
            </a:extLst>
          </p:cNvPr>
          <p:cNvGraphicFramePr/>
          <p:nvPr>
            <p:extLst>
              <p:ext uri="{D42A27DB-BD31-4B8C-83A1-F6EECF244321}">
                <p14:modId xmlns:p14="http://schemas.microsoft.com/office/powerpoint/2010/main" val="326643348"/>
              </p:ext>
            </p:extLst>
          </p:nvPr>
        </p:nvGraphicFramePr>
        <p:xfrm>
          <a:off x="5938496" y="1414528"/>
          <a:ext cx="4611517" cy="4324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04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7</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382902" y="3286022"/>
            <a:ext cx="6469574" cy="23268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1</a:t>
            </a:r>
            <a:r>
              <a:rPr lang="en-US" sz="1300">
                <a:solidFill>
                  <a:srgbClr val="FFFFFF"/>
                </a:solidFill>
              </a:rPr>
              <a:t>. </a:t>
            </a:r>
            <a:r>
              <a:rPr lang="en-US" sz="1300" b="1">
                <a:solidFill>
                  <a:srgbClr val="FFFFFF"/>
                </a:solidFill>
              </a:rPr>
              <a:t>FASTA  file parsing</a:t>
            </a:r>
            <a:endParaRPr lang="sr-Latn-RS" sz="1300" b="1">
              <a:solidFill>
                <a:srgbClr val="FFFFFF"/>
              </a:solidFill>
            </a:endParaRPr>
          </a:p>
        </p:txBody>
      </p:sp>
      <p:pic>
        <p:nvPicPr>
          <p:cNvPr id="17" name="Slika 16">
            <a:extLst>
              <a:ext uri="{FF2B5EF4-FFF2-40B4-BE49-F238E27FC236}">
                <a16:creationId xmlns:a16="http://schemas.microsoft.com/office/drawing/2014/main" id="{92AED0E6-25C2-FAB3-FF40-730524822CED}"/>
              </a:ext>
            </a:extLst>
          </p:cNvPr>
          <p:cNvPicPr>
            <a:picLocks noChangeAspect="1"/>
          </p:cNvPicPr>
          <p:nvPr/>
        </p:nvPicPr>
        <p:blipFill>
          <a:blip r:embed="rId2"/>
          <a:stretch>
            <a:fillRect/>
          </a:stretch>
        </p:blipFill>
        <p:spPr>
          <a:xfrm>
            <a:off x="5109127" y="3943474"/>
            <a:ext cx="6765099" cy="2276351"/>
          </a:xfrm>
          <a:prstGeom prst="rect">
            <a:avLst/>
          </a:prstGeom>
        </p:spPr>
      </p:pic>
      <p:sp>
        <p:nvSpPr>
          <p:cNvPr id="18" name="Okvir za tekst 17">
            <a:extLst>
              <a:ext uri="{FF2B5EF4-FFF2-40B4-BE49-F238E27FC236}">
                <a16:creationId xmlns:a16="http://schemas.microsoft.com/office/drawing/2014/main" id="{C9066F13-4332-241C-4D03-BA08702848DF}"/>
              </a:ext>
            </a:extLst>
          </p:cNvPr>
          <p:cNvSpPr txBox="1"/>
          <p:nvPr/>
        </p:nvSpPr>
        <p:spPr>
          <a:xfrm>
            <a:off x="5382902" y="5910160"/>
            <a:ext cx="6469574" cy="22442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2. Genome sequence fragmentation</a:t>
            </a:r>
            <a:endParaRPr lang="sr-Latn-RS" sz="1300" b="1" dirty="0">
              <a:solidFill>
                <a:srgbClr val="FFFFFF"/>
              </a:solidFill>
            </a:endParaRPr>
          </a:p>
        </p:txBody>
      </p:sp>
      <p:pic>
        <p:nvPicPr>
          <p:cNvPr id="4" name="Slika 3" descr="Slika na kojoj se nalazi tekst&#10;&#10;Opis je automatski generisan">
            <a:extLst>
              <a:ext uri="{FF2B5EF4-FFF2-40B4-BE49-F238E27FC236}">
                <a16:creationId xmlns:a16="http://schemas.microsoft.com/office/drawing/2014/main" id="{0F5322B9-6548-E4A8-C54F-9A14FFB82F50}"/>
              </a:ext>
            </a:extLst>
          </p:cNvPr>
          <p:cNvPicPr>
            <a:picLocks noChangeAspect="1"/>
          </p:cNvPicPr>
          <p:nvPr/>
        </p:nvPicPr>
        <p:blipFill>
          <a:blip r:embed="rId3"/>
          <a:stretch>
            <a:fillRect/>
          </a:stretch>
        </p:blipFill>
        <p:spPr>
          <a:xfrm>
            <a:off x="5370153" y="1850277"/>
            <a:ext cx="6482323" cy="1277991"/>
          </a:xfrm>
          <a:prstGeom prst="rect">
            <a:avLst/>
          </a:prstGeom>
        </p:spPr>
      </p:pic>
      <p:sp>
        <p:nvSpPr>
          <p:cNvPr id="5" name="Strelica: nadesno 4">
            <a:extLst>
              <a:ext uri="{FF2B5EF4-FFF2-40B4-BE49-F238E27FC236}">
                <a16:creationId xmlns:a16="http://schemas.microsoft.com/office/drawing/2014/main" id="{F44E3656-DFCF-EF2C-09EC-2A4633DD52D7}"/>
              </a:ext>
            </a:extLst>
          </p:cNvPr>
          <p:cNvSpPr/>
          <p:nvPr/>
        </p:nvSpPr>
        <p:spPr>
          <a:xfrm>
            <a:off x="7082875" y="2417118"/>
            <a:ext cx="259288" cy="30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8" name="Prava linija spajanja 7">
            <a:extLst>
              <a:ext uri="{FF2B5EF4-FFF2-40B4-BE49-F238E27FC236}">
                <a16:creationId xmlns:a16="http://schemas.microsoft.com/office/drawing/2014/main" id="{3ED03151-FA74-361A-7D07-ABCB7E34D24B}"/>
              </a:ext>
            </a:extLst>
          </p:cNvPr>
          <p:cNvCxnSpPr/>
          <p:nvPr/>
        </p:nvCxnSpPr>
        <p:spPr>
          <a:xfrm>
            <a:off x="5840361" y="4365523"/>
            <a:ext cx="0" cy="1373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Prava linija spajanja 9">
            <a:extLst>
              <a:ext uri="{FF2B5EF4-FFF2-40B4-BE49-F238E27FC236}">
                <a16:creationId xmlns:a16="http://schemas.microsoft.com/office/drawing/2014/main" id="{B73EBDAD-7AFD-6E10-673D-10EC4A8DC094}"/>
              </a:ext>
            </a:extLst>
          </p:cNvPr>
          <p:cNvCxnSpPr/>
          <p:nvPr/>
        </p:nvCxnSpPr>
        <p:spPr>
          <a:xfrm>
            <a:off x="6194323"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Prava linija spajanja 11">
            <a:extLst>
              <a:ext uri="{FF2B5EF4-FFF2-40B4-BE49-F238E27FC236}">
                <a16:creationId xmlns:a16="http://schemas.microsoft.com/office/drawing/2014/main" id="{6B1AF822-F08F-8055-D31E-FD31798E9F54}"/>
              </a:ext>
            </a:extLst>
          </p:cNvPr>
          <p:cNvCxnSpPr/>
          <p:nvPr/>
        </p:nvCxnSpPr>
        <p:spPr>
          <a:xfrm>
            <a:off x="6548284" y="4876800"/>
            <a:ext cx="0" cy="862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Prava linija spajanja 13">
            <a:extLst>
              <a:ext uri="{FF2B5EF4-FFF2-40B4-BE49-F238E27FC236}">
                <a16:creationId xmlns:a16="http://schemas.microsoft.com/office/drawing/2014/main" id="{1A777DE3-8F82-C5E4-4A1B-C533F7F2BCAA}"/>
              </a:ext>
            </a:extLst>
          </p:cNvPr>
          <p:cNvCxnSpPr>
            <a:cxnSpLocks/>
          </p:cNvCxnSpPr>
          <p:nvPr/>
        </p:nvCxnSpPr>
        <p:spPr>
          <a:xfrm>
            <a:off x="6921910" y="5081649"/>
            <a:ext cx="0" cy="657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Prava linija spajanja 20">
            <a:extLst>
              <a:ext uri="{FF2B5EF4-FFF2-40B4-BE49-F238E27FC236}">
                <a16:creationId xmlns:a16="http://schemas.microsoft.com/office/drawing/2014/main" id="{50D24657-A809-CADB-BCC8-6226948AF738}"/>
              </a:ext>
            </a:extLst>
          </p:cNvPr>
          <p:cNvCxnSpPr/>
          <p:nvPr/>
        </p:nvCxnSpPr>
        <p:spPr>
          <a:xfrm>
            <a:off x="9458632" y="4296697"/>
            <a:ext cx="0" cy="1442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Prava linija spajanja 25">
            <a:extLst>
              <a:ext uri="{FF2B5EF4-FFF2-40B4-BE49-F238E27FC236}">
                <a16:creationId xmlns:a16="http://schemas.microsoft.com/office/drawing/2014/main" id="{152E358A-2D32-80F2-B23C-370D6AA2B458}"/>
              </a:ext>
            </a:extLst>
          </p:cNvPr>
          <p:cNvCxnSpPr>
            <a:cxnSpLocks/>
          </p:cNvCxnSpPr>
          <p:nvPr/>
        </p:nvCxnSpPr>
        <p:spPr>
          <a:xfrm>
            <a:off x="9817509"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Prava linija spajanja 27">
            <a:extLst>
              <a:ext uri="{FF2B5EF4-FFF2-40B4-BE49-F238E27FC236}">
                <a16:creationId xmlns:a16="http://schemas.microsoft.com/office/drawing/2014/main" id="{B00BE58D-C25F-C9FC-8518-F329A68B405E}"/>
              </a:ext>
            </a:extLst>
          </p:cNvPr>
          <p:cNvCxnSpPr>
            <a:cxnSpLocks/>
          </p:cNvCxnSpPr>
          <p:nvPr/>
        </p:nvCxnSpPr>
        <p:spPr>
          <a:xfrm>
            <a:off x="10177669" y="4780992"/>
            <a:ext cx="0" cy="957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Prava linija spajanja 29">
            <a:extLst>
              <a:ext uri="{FF2B5EF4-FFF2-40B4-BE49-F238E27FC236}">
                <a16:creationId xmlns:a16="http://schemas.microsoft.com/office/drawing/2014/main" id="{A35F6DF8-2112-1FC7-2523-41663B96043A}"/>
              </a:ext>
            </a:extLst>
          </p:cNvPr>
          <p:cNvCxnSpPr>
            <a:cxnSpLocks/>
          </p:cNvCxnSpPr>
          <p:nvPr/>
        </p:nvCxnSpPr>
        <p:spPr>
          <a:xfrm>
            <a:off x="10525432" y="5052246"/>
            <a:ext cx="0" cy="686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Prava linija spajanja 31">
            <a:extLst>
              <a:ext uri="{FF2B5EF4-FFF2-40B4-BE49-F238E27FC236}">
                <a16:creationId xmlns:a16="http://schemas.microsoft.com/office/drawing/2014/main" id="{E2B6CFC3-08D0-4D71-838C-480F789AE042}"/>
              </a:ext>
            </a:extLst>
          </p:cNvPr>
          <p:cNvCxnSpPr>
            <a:cxnSpLocks/>
          </p:cNvCxnSpPr>
          <p:nvPr/>
        </p:nvCxnSpPr>
        <p:spPr>
          <a:xfrm>
            <a:off x="10889225" y="5327092"/>
            <a:ext cx="0" cy="42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Prava linija spajanja 28">
            <a:extLst>
              <a:ext uri="{FF2B5EF4-FFF2-40B4-BE49-F238E27FC236}">
                <a16:creationId xmlns:a16="http://schemas.microsoft.com/office/drawing/2014/main" id="{488EE3A9-1E3D-3471-89B7-AFD81991B1B2}"/>
              </a:ext>
            </a:extLst>
          </p:cNvPr>
          <p:cNvCxnSpPr/>
          <p:nvPr/>
        </p:nvCxnSpPr>
        <p:spPr>
          <a:xfrm>
            <a:off x="7212519" y="5327092"/>
            <a:ext cx="0" cy="4118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9EEF2B83-D3D8-E255-253B-70E4814A7648}"/>
                  </a:ext>
                </a:extLst>
              </p:cNvPr>
              <p:cNvSpPr txBox="1"/>
              <p:nvPr/>
            </p:nvSpPr>
            <p:spPr>
              <a:xfrm>
                <a:off x="5828384" y="3737836"/>
                <a:ext cx="4078633" cy="417294"/>
              </a:xfrm>
              <a:prstGeom prst="rect">
                <a:avLst/>
              </a:prstGeom>
              <a:noFill/>
            </p:spPr>
            <p:txBody>
              <a:bodyPr wrap="square" lIns="0" tIns="0" rIns="0" bIns="0" rtlCol="0">
                <a:spAutoFit/>
              </a:bodyPr>
              <a:lstStyle/>
              <a:p>
                <a:r>
                  <a:rPr lang="pt-BR" i="1" dirty="0"/>
                  <a:t>Num_fragm </a:t>
                </a:r>
                <a14:m>
                  <m:oMath xmlns:m="http://schemas.openxmlformats.org/officeDocument/2006/math">
                    <m:r>
                      <a:rPr lang="pt-BR" i="1" smtClean="0">
                        <a:latin typeface="Cambria Math" panose="02040503050406030204" pitchFamily="18" charset="0"/>
                      </a:rPr>
                      <m:t>=</m:t>
                    </m:r>
                    <m:f>
                      <m:fPr>
                        <m:ctrlPr>
                          <a:rPr lang="pt-BR" i="1" smtClean="0">
                            <a:latin typeface="Cambria Math" panose="02040503050406030204" pitchFamily="18" charset="0"/>
                          </a:rPr>
                        </m:ctrlPr>
                      </m:fPr>
                      <m:num>
                        <m:r>
                          <a:rPr lang="en-US" b="0" i="1" smtClean="0">
                            <a:latin typeface="Cambria Math" panose="02040503050406030204" pitchFamily="18" charset="0"/>
                          </a:rPr>
                          <m:t>𝑠𝑒𝑞𝑢𝑒𝑛𝑐𝑒</m:t>
                        </m:r>
                        <m:r>
                          <a:rPr lang="en-US" b="0" i="1" smtClean="0">
                            <a:latin typeface="Cambria Math" panose="02040503050406030204" pitchFamily="18" charset="0"/>
                          </a:rPr>
                          <m:t>_</m:t>
                        </m:r>
                        <m:r>
                          <a:rPr lang="en-US" b="0" i="1" smtClean="0">
                            <a:latin typeface="Cambria Math" panose="02040503050406030204" pitchFamily="18" charset="0"/>
                          </a:rPr>
                          <m:t>𝑙𝑒𝑛</m:t>
                        </m:r>
                        <m:r>
                          <a:rPr lang="en-US" b="0" i="1" smtClean="0">
                            <a:latin typeface="Cambria Math" panose="02040503050406030204" pitchFamily="18" charset="0"/>
                          </a:rPr>
                          <m:t> ∗</m:t>
                        </m:r>
                        <m:r>
                          <a:rPr lang="en-US" b="0" i="1" smtClean="0">
                            <a:latin typeface="Cambria Math" panose="02040503050406030204" pitchFamily="18" charset="0"/>
                          </a:rPr>
                          <m:t>𝑐𝑜𝑣𝑒𝑟𝑎𝑔𝑒</m:t>
                        </m:r>
                      </m:num>
                      <m:den>
                        <m:r>
                          <a:rPr lang="en-US" b="0" i="1" smtClean="0">
                            <a:latin typeface="Cambria Math" panose="02040503050406030204" pitchFamily="18" charset="0"/>
                          </a:rPr>
                          <m:t>2∗</m:t>
                        </m:r>
                        <m:r>
                          <a:rPr lang="en-US" b="0" i="1" smtClean="0">
                            <a:latin typeface="Cambria Math" panose="02040503050406030204" pitchFamily="18" charset="0"/>
                          </a:rPr>
                          <m:t>𝑟𝑒𝑎𝑑</m:t>
                        </m:r>
                        <m:r>
                          <a:rPr lang="en-US" b="0" i="1" smtClean="0">
                            <a:latin typeface="Cambria Math" panose="02040503050406030204" pitchFamily="18" charset="0"/>
                          </a:rPr>
                          <m:t>_</m:t>
                        </m:r>
                        <m:r>
                          <a:rPr lang="en-US" b="0" i="1" smtClean="0">
                            <a:latin typeface="Cambria Math" panose="02040503050406030204" pitchFamily="18" charset="0"/>
                          </a:rPr>
                          <m:t>𝑙𝑒𝑛</m:t>
                        </m:r>
                      </m:den>
                    </m:f>
                  </m:oMath>
                </a14:m>
                <a:endParaRPr lang="sr-Latn-RS" dirty="0"/>
              </a:p>
            </p:txBody>
          </p:sp>
        </mc:Choice>
        <mc:Fallback xmlns="">
          <p:sp>
            <p:nvSpPr>
              <p:cNvPr id="33" name="Okvir za tekst 32">
                <a:extLst>
                  <a:ext uri="{FF2B5EF4-FFF2-40B4-BE49-F238E27FC236}">
                    <a16:creationId xmlns:a16="http://schemas.microsoft.com/office/drawing/2014/main" id="{9EEF2B83-D3D8-E255-253B-70E4814A7648}"/>
                  </a:ext>
                </a:extLst>
              </p:cNvPr>
              <p:cNvSpPr txBox="1">
                <a:spLocks noRot="1" noChangeAspect="1" noMove="1" noResize="1" noEditPoints="1" noAdjustHandles="1" noChangeArrowheads="1" noChangeShapeType="1" noTextEdit="1"/>
              </p:cNvSpPr>
              <p:nvPr/>
            </p:nvSpPr>
            <p:spPr>
              <a:xfrm>
                <a:off x="5828384" y="3737836"/>
                <a:ext cx="4078633" cy="417294"/>
              </a:xfrm>
              <a:prstGeom prst="rect">
                <a:avLst/>
              </a:prstGeom>
              <a:blipFill>
                <a:blip r:embed="rId4"/>
                <a:stretch>
                  <a:fillRect l="-3438" t="-2899" b="-15942"/>
                </a:stretch>
              </a:blipFill>
            </p:spPr>
            <p:txBody>
              <a:bodyPr/>
              <a:lstStyle/>
              <a:p>
                <a:r>
                  <a:rPr lang="sr-Latn-RS">
                    <a:noFill/>
                  </a:rPr>
                  <a:t> </a:t>
                </a:r>
              </a:p>
            </p:txBody>
          </p:sp>
        </mc:Fallback>
      </mc:AlternateContent>
    </p:spTree>
    <p:extLst>
      <p:ext uri="{BB962C8B-B14F-4D97-AF65-F5344CB8AC3E}">
        <p14:creationId xmlns:p14="http://schemas.microsoft.com/office/powerpoint/2010/main" val="189479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8</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614933" y="3741132"/>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3. Paired-end reads creation</a:t>
            </a:r>
            <a:endParaRPr lang="sr-Latn-RS" sz="1300" b="1" dirty="0">
              <a:solidFill>
                <a:srgbClr val="FFFFFF"/>
              </a:solidFill>
            </a:endParaRPr>
          </a:p>
        </p:txBody>
      </p:sp>
      <p:sp>
        <p:nvSpPr>
          <p:cNvPr id="18" name="Okvir za tekst 17">
            <a:extLst>
              <a:ext uri="{FF2B5EF4-FFF2-40B4-BE49-F238E27FC236}">
                <a16:creationId xmlns:a16="http://schemas.microsoft.com/office/drawing/2014/main" id="{C9066F13-4332-241C-4D03-BA08702848DF}"/>
              </a:ext>
            </a:extLst>
          </p:cNvPr>
          <p:cNvSpPr txBox="1"/>
          <p:nvPr/>
        </p:nvSpPr>
        <p:spPr>
          <a:xfrm>
            <a:off x="5614933" y="6160721"/>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4. Adding sequencing errors</a:t>
            </a:r>
            <a:endParaRPr lang="sr-Latn-RS" sz="1300" b="1" dirty="0">
              <a:solidFill>
                <a:srgbClr val="FFFFFF"/>
              </a:solidFill>
            </a:endParaRPr>
          </a:p>
        </p:txBody>
      </p:sp>
      <p:pic>
        <p:nvPicPr>
          <p:cNvPr id="12" name="Slika 11" descr="Slika na kojoj se nalazi tekst, snimak ekrana, ekran&#10;&#10;Opis je automatski generisan">
            <a:extLst>
              <a:ext uri="{FF2B5EF4-FFF2-40B4-BE49-F238E27FC236}">
                <a16:creationId xmlns:a16="http://schemas.microsoft.com/office/drawing/2014/main" id="{F78C5DCD-2478-6478-BC26-05C4D3E4C597}"/>
              </a:ext>
            </a:extLst>
          </p:cNvPr>
          <p:cNvPicPr>
            <a:picLocks noChangeAspect="1"/>
          </p:cNvPicPr>
          <p:nvPr/>
        </p:nvPicPr>
        <p:blipFill>
          <a:blip r:embed="rId2"/>
          <a:stretch>
            <a:fillRect/>
          </a:stretch>
        </p:blipFill>
        <p:spPr>
          <a:xfrm>
            <a:off x="5370153" y="1350631"/>
            <a:ext cx="6341793" cy="2511196"/>
          </a:xfrm>
          <a:prstGeom prst="rect">
            <a:avLst/>
          </a:prstGeom>
        </p:spPr>
      </p:pic>
      <p:pic>
        <p:nvPicPr>
          <p:cNvPr id="7" name="Slika 6">
            <a:extLst>
              <a:ext uri="{FF2B5EF4-FFF2-40B4-BE49-F238E27FC236}">
                <a16:creationId xmlns:a16="http://schemas.microsoft.com/office/drawing/2014/main" id="{BB66CAE3-115B-0EA8-EFC2-825CBB38A14D}"/>
              </a:ext>
            </a:extLst>
          </p:cNvPr>
          <p:cNvPicPr>
            <a:picLocks noChangeAspect="1"/>
          </p:cNvPicPr>
          <p:nvPr/>
        </p:nvPicPr>
        <p:blipFill>
          <a:blip r:embed="rId3"/>
          <a:stretch>
            <a:fillRect/>
          </a:stretch>
        </p:blipFill>
        <p:spPr>
          <a:xfrm>
            <a:off x="5614934" y="4059466"/>
            <a:ext cx="5968272" cy="1979853"/>
          </a:xfrm>
          <a:prstGeom prst="rect">
            <a:avLst/>
          </a:prstGeom>
        </p:spPr>
      </p:pic>
    </p:spTree>
    <p:extLst>
      <p:ext uri="{BB962C8B-B14F-4D97-AF65-F5344CB8AC3E}">
        <p14:creationId xmlns:p14="http://schemas.microsoft.com/office/powerpoint/2010/main" val="135933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9</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18E53C10-4A85-8014-0862-402BAAC856F2}"/>
              </a:ext>
            </a:extLst>
          </p:cNvPr>
          <p:cNvSpPr txBox="1"/>
          <p:nvPr/>
        </p:nvSpPr>
        <p:spPr>
          <a:xfrm>
            <a:off x="1838303" y="5971497"/>
            <a:ext cx="8732014" cy="17339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6. Writing to FASTQ and SAM files</a:t>
            </a:r>
            <a:endParaRPr lang="sr-Latn-RS" sz="1300" b="1" dirty="0">
              <a:solidFill>
                <a:srgbClr val="FFFFFF"/>
              </a:solidFill>
            </a:endParaRPr>
          </a:p>
        </p:txBody>
      </p:sp>
      <p:pic>
        <p:nvPicPr>
          <p:cNvPr id="11" name="Slika 10">
            <a:extLst>
              <a:ext uri="{FF2B5EF4-FFF2-40B4-BE49-F238E27FC236}">
                <a16:creationId xmlns:a16="http://schemas.microsoft.com/office/drawing/2014/main" id="{C50768A7-730B-773F-7F54-1F8F0D8B5FAB}"/>
              </a:ext>
            </a:extLst>
          </p:cNvPr>
          <p:cNvPicPr>
            <a:picLocks noChangeAspect="1"/>
          </p:cNvPicPr>
          <p:nvPr/>
        </p:nvPicPr>
        <p:blipFill>
          <a:blip r:embed="rId2"/>
          <a:stretch>
            <a:fillRect/>
          </a:stretch>
        </p:blipFill>
        <p:spPr>
          <a:xfrm>
            <a:off x="1838303" y="4260774"/>
            <a:ext cx="8732015" cy="1414249"/>
          </a:xfrm>
          <a:prstGeom prst="rect">
            <a:avLst/>
          </a:prstGeom>
          <a:ln>
            <a:solidFill>
              <a:srgbClr val="0070C0"/>
            </a:solidFill>
          </a:ln>
        </p:spPr>
      </p:pic>
      <p:pic>
        <p:nvPicPr>
          <p:cNvPr id="23" name="Slika 22" descr="Slika na kojoj se nalazi tekst&#10;&#10;Opis je automatski generisan">
            <a:extLst>
              <a:ext uri="{FF2B5EF4-FFF2-40B4-BE49-F238E27FC236}">
                <a16:creationId xmlns:a16="http://schemas.microsoft.com/office/drawing/2014/main" id="{9D57C799-06AC-F2E5-FB17-E32128D76BB5}"/>
              </a:ext>
            </a:extLst>
          </p:cNvPr>
          <p:cNvPicPr>
            <a:picLocks noChangeAspect="1"/>
          </p:cNvPicPr>
          <p:nvPr/>
        </p:nvPicPr>
        <p:blipFill rotWithShape="1">
          <a:blip r:embed="rId3"/>
          <a:srcRect r="30530"/>
          <a:stretch/>
        </p:blipFill>
        <p:spPr>
          <a:xfrm>
            <a:off x="2795298" y="1562967"/>
            <a:ext cx="5460317" cy="2401333"/>
          </a:xfrm>
          <a:prstGeom prst="rect">
            <a:avLst/>
          </a:prstGeom>
          <a:ln>
            <a:solidFill>
              <a:srgbClr val="0070C0"/>
            </a:solidFill>
          </a:ln>
        </p:spPr>
      </p:pic>
      <p:pic>
        <p:nvPicPr>
          <p:cNvPr id="9" name="Slika 8" descr="Slika na kojoj se nalazi tekst&#10;&#10;Opis je automatski generisan">
            <a:extLst>
              <a:ext uri="{FF2B5EF4-FFF2-40B4-BE49-F238E27FC236}">
                <a16:creationId xmlns:a16="http://schemas.microsoft.com/office/drawing/2014/main" id="{084DF172-4545-75C2-65DD-AB1D8021113D}"/>
              </a:ext>
            </a:extLst>
          </p:cNvPr>
          <p:cNvPicPr>
            <a:picLocks noChangeAspect="1"/>
          </p:cNvPicPr>
          <p:nvPr/>
        </p:nvPicPr>
        <p:blipFill rotWithShape="1">
          <a:blip r:embed="rId4"/>
          <a:srcRect r="26471"/>
          <a:stretch/>
        </p:blipFill>
        <p:spPr>
          <a:xfrm>
            <a:off x="4494445" y="786441"/>
            <a:ext cx="5285102" cy="2262558"/>
          </a:xfrm>
          <a:prstGeom prst="rect">
            <a:avLst/>
          </a:prstGeom>
          <a:ln>
            <a:solidFill>
              <a:srgbClr val="0070C0"/>
            </a:solidFill>
          </a:ln>
        </p:spPr>
      </p:pic>
      <p:sp>
        <p:nvSpPr>
          <p:cNvPr id="27" name="Okvir za tekst 26">
            <a:extLst>
              <a:ext uri="{FF2B5EF4-FFF2-40B4-BE49-F238E27FC236}">
                <a16:creationId xmlns:a16="http://schemas.microsoft.com/office/drawing/2014/main" id="{5EF525DB-4A12-A19E-A4B6-D81142771F86}"/>
              </a:ext>
            </a:extLst>
          </p:cNvPr>
          <p:cNvSpPr txBox="1"/>
          <p:nvPr/>
        </p:nvSpPr>
        <p:spPr>
          <a:xfrm>
            <a:off x="4396854" y="412152"/>
            <a:ext cx="1699146" cy="369332"/>
          </a:xfrm>
          <a:prstGeom prst="rect">
            <a:avLst/>
          </a:prstGeom>
          <a:noFill/>
        </p:spPr>
        <p:txBody>
          <a:bodyPr wrap="square" rtlCol="0">
            <a:spAutoFit/>
          </a:bodyPr>
          <a:lstStyle/>
          <a:p>
            <a:r>
              <a:rPr lang="en-US" dirty="0"/>
              <a:t>Read_1.fastq</a:t>
            </a:r>
            <a:endParaRPr lang="sr-Latn-RS" dirty="0"/>
          </a:p>
        </p:txBody>
      </p:sp>
      <p:sp>
        <p:nvSpPr>
          <p:cNvPr id="31" name="Okvir za tekst 30">
            <a:extLst>
              <a:ext uri="{FF2B5EF4-FFF2-40B4-BE49-F238E27FC236}">
                <a16:creationId xmlns:a16="http://schemas.microsoft.com/office/drawing/2014/main" id="{15AFE633-600A-FBE5-D1B5-3F4EB6B4DE03}"/>
              </a:ext>
            </a:extLst>
          </p:cNvPr>
          <p:cNvSpPr txBox="1"/>
          <p:nvPr/>
        </p:nvSpPr>
        <p:spPr>
          <a:xfrm>
            <a:off x="2706808" y="1193634"/>
            <a:ext cx="1601556" cy="369332"/>
          </a:xfrm>
          <a:prstGeom prst="rect">
            <a:avLst/>
          </a:prstGeom>
          <a:noFill/>
        </p:spPr>
        <p:txBody>
          <a:bodyPr wrap="square" rtlCol="0">
            <a:spAutoFit/>
          </a:bodyPr>
          <a:lstStyle/>
          <a:p>
            <a:r>
              <a:rPr lang="en-US" dirty="0"/>
              <a:t>Read_2.fastq</a:t>
            </a:r>
            <a:endParaRPr lang="sr-Latn-RS" dirty="0"/>
          </a:p>
        </p:txBody>
      </p:sp>
      <p:sp>
        <p:nvSpPr>
          <p:cNvPr id="32" name="Okvir za tekst 31">
            <a:extLst>
              <a:ext uri="{FF2B5EF4-FFF2-40B4-BE49-F238E27FC236}">
                <a16:creationId xmlns:a16="http://schemas.microsoft.com/office/drawing/2014/main" id="{CC662F33-3CED-ECA4-8989-8F5B95B38E86}"/>
              </a:ext>
            </a:extLst>
          </p:cNvPr>
          <p:cNvSpPr txBox="1"/>
          <p:nvPr/>
        </p:nvSpPr>
        <p:spPr>
          <a:xfrm>
            <a:off x="1747998" y="3935631"/>
            <a:ext cx="2094600" cy="369332"/>
          </a:xfrm>
          <a:prstGeom prst="rect">
            <a:avLst/>
          </a:prstGeom>
          <a:noFill/>
        </p:spPr>
        <p:txBody>
          <a:bodyPr wrap="square" rtlCol="0">
            <a:spAutoFit/>
          </a:bodyPr>
          <a:lstStyle/>
          <a:p>
            <a:r>
              <a:rPr lang="en-US" dirty="0" err="1"/>
              <a:t>Alignments.sam</a:t>
            </a:r>
            <a:endParaRPr lang="sr-Latn-RS" dirty="0"/>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455"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3585" y="5199860"/>
            <a:ext cx="1782131" cy="1749769"/>
          </a:xfrm>
          <a:prstGeom prst="rect">
            <a:avLst/>
          </a:prstGeom>
        </p:spPr>
      </p:pic>
      <p:sp>
        <p:nvSpPr>
          <p:cNvPr id="2" name="Okvir za tekst 1">
            <a:extLst>
              <a:ext uri="{FF2B5EF4-FFF2-40B4-BE49-F238E27FC236}">
                <a16:creationId xmlns:a16="http://schemas.microsoft.com/office/drawing/2014/main" id="{69F45D85-C2F3-BF6C-CC95-279AAF03CF59}"/>
              </a:ext>
            </a:extLst>
          </p:cNvPr>
          <p:cNvSpPr txBox="1"/>
          <p:nvPr/>
        </p:nvSpPr>
        <p:spPr>
          <a:xfrm>
            <a:off x="533400" y="1996440"/>
            <a:ext cx="1879053" cy="523220"/>
          </a:xfrm>
          <a:prstGeom prst="rect">
            <a:avLst/>
          </a:prstGeom>
          <a:noFill/>
        </p:spPr>
        <p:txBody>
          <a:bodyPr wrap="square" rtlCol="0">
            <a:spAutoFit/>
          </a:bodyPr>
          <a:lstStyle/>
          <a:p>
            <a:r>
              <a:rPr lang="en-US" sz="1400" dirty="0">
                <a:solidFill>
                  <a:schemeClr val="accent4"/>
                </a:solidFill>
              </a:rPr>
              <a:t>Base qualities (ASCII, </a:t>
            </a:r>
            <a:r>
              <a:rPr lang="en-US" sz="1400" dirty="0" err="1">
                <a:solidFill>
                  <a:schemeClr val="accent4"/>
                </a:solidFill>
              </a:rPr>
              <a:t>Phread</a:t>
            </a:r>
            <a:r>
              <a:rPr lang="en-US" sz="1400" dirty="0">
                <a:solidFill>
                  <a:schemeClr val="accent4"/>
                </a:solidFill>
              </a:rPr>
              <a:t> + 33)</a:t>
            </a:r>
            <a:endParaRPr lang="sr-Latn-RS" sz="1400" dirty="0">
              <a:solidFill>
                <a:schemeClr val="accent4"/>
              </a:solidFill>
            </a:endParaRPr>
          </a:p>
        </p:txBody>
      </p:sp>
      <p:cxnSp>
        <p:nvCxnSpPr>
          <p:cNvPr id="5" name="Prava linija spajanja sa strelicom 4">
            <a:extLst>
              <a:ext uri="{FF2B5EF4-FFF2-40B4-BE49-F238E27FC236}">
                <a16:creationId xmlns:a16="http://schemas.microsoft.com/office/drawing/2014/main" id="{7CCCB8CB-EFF4-F64E-68B2-A1714B8C766D}"/>
              </a:ext>
            </a:extLst>
          </p:cNvPr>
          <p:cNvCxnSpPr/>
          <p:nvPr/>
        </p:nvCxnSpPr>
        <p:spPr>
          <a:xfrm>
            <a:off x="1747998" y="2164080"/>
            <a:ext cx="104730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kvir za tekst 5">
            <a:extLst>
              <a:ext uri="{FF2B5EF4-FFF2-40B4-BE49-F238E27FC236}">
                <a16:creationId xmlns:a16="http://schemas.microsoft.com/office/drawing/2014/main" id="{AA4B6433-0FD5-998C-4271-52526C54D55D}"/>
              </a:ext>
            </a:extLst>
          </p:cNvPr>
          <p:cNvSpPr txBox="1"/>
          <p:nvPr/>
        </p:nvSpPr>
        <p:spPr>
          <a:xfrm>
            <a:off x="808728" y="1442731"/>
            <a:ext cx="1203360" cy="307777"/>
          </a:xfrm>
          <a:prstGeom prst="rect">
            <a:avLst/>
          </a:prstGeom>
          <a:noFill/>
        </p:spPr>
        <p:txBody>
          <a:bodyPr wrap="square" rtlCol="0">
            <a:spAutoFit/>
          </a:bodyPr>
          <a:lstStyle/>
          <a:p>
            <a:r>
              <a:rPr lang="en-US" sz="1400" dirty="0">
                <a:solidFill>
                  <a:schemeClr val="accent4"/>
                </a:solidFill>
              </a:rPr>
              <a:t>Read id</a:t>
            </a:r>
            <a:endParaRPr lang="sr-Latn-RS" sz="1400" dirty="0">
              <a:solidFill>
                <a:schemeClr val="accent4"/>
              </a:solidFill>
            </a:endParaRPr>
          </a:p>
        </p:txBody>
      </p:sp>
      <p:cxnSp>
        <p:nvCxnSpPr>
          <p:cNvPr id="8" name="Prava linija spajanja sa strelicom 7">
            <a:extLst>
              <a:ext uri="{FF2B5EF4-FFF2-40B4-BE49-F238E27FC236}">
                <a16:creationId xmlns:a16="http://schemas.microsoft.com/office/drawing/2014/main" id="{7C1572EF-8BFD-86A5-201A-C1881206D7BA}"/>
              </a:ext>
            </a:extLst>
          </p:cNvPr>
          <p:cNvCxnSpPr>
            <a:cxnSpLocks/>
          </p:cNvCxnSpPr>
          <p:nvPr/>
        </p:nvCxnSpPr>
        <p:spPr>
          <a:xfrm>
            <a:off x="1539537" y="1595238"/>
            <a:ext cx="1255760" cy="5956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kvir za tekst 32">
            <a:extLst>
              <a:ext uri="{FF2B5EF4-FFF2-40B4-BE49-F238E27FC236}">
                <a16:creationId xmlns:a16="http://schemas.microsoft.com/office/drawing/2014/main" id="{EEE76A1B-0ADE-8C3C-D60E-56D3053BF1AA}"/>
              </a:ext>
            </a:extLst>
          </p:cNvPr>
          <p:cNvSpPr txBox="1"/>
          <p:nvPr/>
        </p:nvSpPr>
        <p:spPr>
          <a:xfrm>
            <a:off x="410890" y="1709665"/>
            <a:ext cx="1777510" cy="307777"/>
          </a:xfrm>
          <a:prstGeom prst="rect">
            <a:avLst/>
          </a:prstGeom>
          <a:noFill/>
        </p:spPr>
        <p:txBody>
          <a:bodyPr wrap="square" rtlCol="0">
            <a:spAutoFit/>
          </a:bodyPr>
          <a:lstStyle/>
          <a:p>
            <a:r>
              <a:rPr lang="en-US" sz="1400" dirty="0">
                <a:solidFill>
                  <a:schemeClr val="accent4"/>
                </a:solidFill>
              </a:rPr>
              <a:t>Sequence of bases</a:t>
            </a:r>
            <a:endParaRPr lang="sr-Latn-RS" sz="1400" dirty="0">
              <a:solidFill>
                <a:schemeClr val="accent4"/>
              </a:solidFill>
            </a:endParaRPr>
          </a:p>
        </p:txBody>
      </p:sp>
      <p:cxnSp>
        <p:nvCxnSpPr>
          <p:cNvPr id="34" name="Prava linija spajanja sa strelicom 33">
            <a:extLst>
              <a:ext uri="{FF2B5EF4-FFF2-40B4-BE49-F238E27FC236}">
                <a16:creationId xmlns:a16="http://schemas.microsoft.com/office/drawing/2014/main" id="{7B72B6B3-0678-CC0A-347C-98BE5E47CBC4}"/>
              </a:ext>
            </a:extLst>
          </p:cNvPr>
          <p:cNvCxnSpPr>
            <a:cxnSpLocks/>
          </p:cNvCxnSpPr>
          <p:nvPr/>
        </p:nvCxnSpPr>
        <p:spPr>
          <a:xfrm flipV="1">
            <a:off x="2046465" y="1832815"/>
            <a:ext cx="748832" cy="58841"/>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kvir za tekst 35">
            <a:extLst>
              <a:ext uri="{FF2B5EF4-FFF2-40B4-BE49-F238E27FC236}">
                <a16:creationId xmlns:a16="http://schemas.microsoft.com/office/drawing/2014/main" id="{CECA4CEC-4C45-F48B-9039-1C7D179CAC1C}"/>
              </a:ext>
            </a:extLst>
          </p:cNvPr>
          <p:cNvSpPr txBox="1"/>
          <p:nvPr/>
        </p:nvSpPr>
        <p:spPr>
          <a:xfrm>
            <a:off x="275610" y="4123470"/>
            <a:ext cx="1203360" cy="307777"/>
          </a:xfrm>
          <a:prstGeom prst="rect">
            <a:avLst/>
          </a:prstGeom>
          <a:noFill/>
        </p:spPr>
        <p:txBody>
          <a:bodyPr wrap="square" rtlCol="0">
            <a:spAutoFit/>
          </a:bodyPr>
          <a:lstStyle/>
          <a:p>
            <a:r>
              <a:rPr lang="en-US" sz="1400" dirty="0">
                <a:solidFill>
                  <a:schemeClr val="accent4"/>
                </a:solidFill>
              </a:rPr>
              <a:t>Flag</a:t>
            </a:r>
            <a:endParaRPr lang="sr-Latn-RS" sz="1400" dirty="0">
              <a:solidFill>
                <a:schemeClr val="accent4"/>
              </a:solidFill>
            </a:endParaRPr>
          </a:p>
        </p:txBody>
      </p:sp>
      <p:sp>
        <p:nvSpPr>
          <p:cNvPr id="38" name="Okvir za tekst 37">
            <a:extLst>
              <a:ext uri="{FF2B5EF4-FFF2-40B4-BE49-F238E27FC236}">
                <a16:creationId xmlns:a16="http://schemas.microsoft.com/office/drawing/2014/main" id="{31B6CB1E-A9DB-5201-C300-1C0BF2A7931D}"/>
              </a:ext>
            </a:extLst>
          </p:cNvPr>
          <p:cNvSpPr txBox="1"/>
          <p:nvPr/>
        </p:nvSpPr>
        <p:spPr>
          <a:xfrm>
            <a:off x="8415899" y="3429513"/>
            <a:ext cx="1627259" cy="307777"/>
          </a:xfrm>
          <a:prstGeom prst="rect">
            <a:avLst/>
          </a:prstGeom>
          <a:noFill/>
        </p:spPr>
        <p:txBody>
          <a:bodyPr wrap="square" rtlCol="0">
            <a:spAutoFit/>
          </a:bodyPr>
          <a:lstStyle/>
          <a:p>
            <a:r>
              <a:rPr lang="en-US" sz="1400" dirty="0">
                <a:solidFill>
                  <a:schemeClr val="accent4"/>
                </a:solidFill>
              </a:rPr>
              <a:t>Mapping position</a:t>
            </a:r>
            <a:endParaRPr lang="sr-Latn-RS" sz="1400" dirty="0">
              <a:solidFill>
                <a:schemeClr val="accent4"/>
              </a:solidFill>
            </a:endParaRPr>
          </a:p>
        </p:txBody>
      </p:sp>
      <p:sp>
        <p:nvSpPr>
          <p:cNvPr id="39" name="Okvir za tekst 38">
            <a:extLst>
              <a:ext uri="{FF2B5EF4-FFF2-40B4-BE49-F238E27FC236}">
                <a16:creationId xmlns:a16="http://schemas.microsoft.com/office/drawing/2014/main" id="{41A43EF7-AE0E-4FD4-F1C2-1B6BB0EF222F}"/>
              </a:ext>
            </a:extLst>
          </p:cNvPr>
          <p:cNvSpPr txBox="1"/>
          <p:nvPr/>
        </p:nvSpPr>
        <p:spPr>
          <a:xfrm>
            <a:off x="10076069" y="3778270"/>
            <a:ext cx="1627259" cy="307777"/>
          </a:xfrm>
          <a:prstGeom prst="rect">
            <a:avLst/>
          </a:prstGeom>
          <a:noFill/>
        </p:spPr>
        <p:txBody>
          <a:bodyPr wrap="square" rtlCol="0">
            <a:spAutoFit/>
          </a:bodyPr>
          <a:lstStyle/>
          <a:p>
            <a:r>
              <a:rPr lang="en-US" sz="1400" dirty="0">
                <a:solidFill>
                  <a:schemeClr val="accent4"/>
                </a:solidFill>
              </a:rPr>
              <a:t>Cigar string</a:t>
            </a:r>
            <a:endParaRPr lang="sr-Latn-RS" sz="1400" dirty="0">
              <a:solidFill>
                <a:schemeClr val="accent4"/>
              </a:solidFill>
            </a:endParaRPr>
          </a:p>
        </p:txBody>
      </p:sp>
      <p:sp>
        <p:nvSpPr>
          <p:cNvPr id="40" name="Okvir za tekst 39">
            <a:extLst>
              <a:ext uri="{FF2B5EF4-FFF2-40B4-BE49-F238E27FC236}">
                <a16:creationId xmlns:a16="http://schemas.microsoft.com/office/drawing/2014/main" id="{E5702C37-2ACE-3D8A-A005-092446E0EFD3}"/>
              </a:ext>
            </a:extLst>
          </p:cNvPr>
          <p:cNvSpPr txBox="1"/>
          <p:nvPr/>
        </p:nvSpPr>
        <p:spPr>
          <a:xfrm>
            <a:off x="9663455" y="3164484"/>
            <a:ext cx="2401977" cy="307777"/>
          </a:xfrm>
          <a:prstGeom prst="rect">
            <a:avLst/>
          </a:prstGeom>
          <a:noFill/>
        </p:spPr>
        <p:txBody>
          <a:bodyPr wrap="square" rtlCol="0">
            <a:spAutoFit/>
          </a:bodyPr>
          <a:lstStyle/>
          <a:p>
            <a:r>
              <a:rPr lang="en-US" sz="1400" dirty="0">
                <a:solidFill>
                  <a:schemeClr val="accent4"/>
                </a:solidFill>
              </a:rPr>
              <a:t>Mate’s mapping position</a:t>
            </a:r>
            <a:endParaRPr lang="sr-Latn-RS" sz="1400" dirty="0">
              <a:solidFill>
                <a:schemeClr val="accent4"/>
              </a:solidFill>
            </a:endParaRPr>
          </a:p>
        </p:txBody>
      </p:sp>
      <p:cxnSp>
        <p:nvCxnSpPr>
          <p:cNvPr id="17" name="Linija spajanja: Zakrivljena 16">
            <a:extLst>
              <a:ext uri="{FF2B5EF4-FFF2-40B4-BE49-F238E27FC236}">
                <a16:creationId xmlns:a16="http://schemas.microsoft.com/office/drawing/2014/main" id="{5E25BC5E-1CBE-7361-79CE-84C3CFAD37CC}"/>
              </a:ext>
            </a:extLst>
          </p:cNvPr>
          <p:cNvCxnSpPr>
            <a:cxnSpLocks/>
          </p:cNvCxnSpPr>
          <p:nvPr/>
        </p:nvCxnSpPr>
        <p:spPr>
          <a:xfrm rot="10800000" flipV="1">
            <a:off x="5246426" y="3579447"/>
            <a:ext cx="3169473" cy="828258"/>
          </a:xfrm>
          <a:prstGeom prst="curvedConnector3">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Linija spajanja: Zakrivljena 18">
            <a:extLst>
              <a:ext uri="{FF2B5EF4-FFF2-40B4-BE49-F238E27FC236}">
                <a16:creationId xmlns:a16="http://schemas.microsoft.com/office/drawing/2014/main" id="{2D39445F-3F7D-533C-4041-B57DA9DCA9E5}"/>
              </a:ext>
            </a:extLst>
          </p:cNvPr>
          <p:cNvCxnSpPr>
            <a:cxnSpLocks/>
            <a:stCxn id="40" idx="2"/>
          </p:cNvCxnSpPr>
          <p:nvPr/>
        </p:nvCxnSpPr>
        <p:spPr>
          <a:xfrm rot="5400000">
            <a:off x="8533266" y="2119787"/>
            <a:ext cx="978705" cy="3683652"/>
          </a:xfrm>
          <a:prstGeom prst="curvedConnector2">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Linija spajanja: Zakrivljena 20">
            <a:extLst>
              <a:ext uri="{FF2B5EF4-FFF2-40B4-BE49-F238E27FC236}">
                <a16:creationId xmlns:a16="http://schemas.microsoft.com/office/drawing/2014/main" id="{959A19C0-3E2C-3ECA-BE26-8FC01C02C5AC}"/>
              </a:ext>
            </a:extLst>
          </p:cNvPr>
          <p:cNvCxnSpPr>
            <a:cxnSpLocks/>
          </p:cNvCxnSpPr>
          <p:nvPr/>
        </p:nvCxnSpPr>
        <p:spPr>
          <a:xfrm rot="10800000" flipV="1">
            <a:off x="6204310" y="3932084"/>
            <a:ext cx="3871760" cy="518882"/>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Linija spajanja: Zakrivljena 45">
            <a:extLst>
              <a:ext uri="{FF2B5EF4-FFF2-40B4-BE49-F238E27FC236}">
                <a16:creationId xmlns:a16="http://schemas.microsoft.com/office/drawing/2014/main" id="{57EB2464-7FFE-45FF-73B0-D25DAD34EAA0}"/>
              </a:ext>
            </a:extLst>
          </p:cNvPr>
          <p:cNvCxnSpPr>
            <a:cxnSpLocks/>
          </p:cNvCxnSpPr>
          <p:nvPr/>
        </p:nvCxnSpPr>
        <p:spPr>
          <a:xfrm>
            <a:off x="729238" y="4277360"/>
            <a:ext cx="2486402" cy="173606"/>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532042"/>
      </p:ext>
    </p:extLst>
  </p:cSld>
  <p:clrMapOvr>
    <a:masterClrMapping/>
  </p:clrMapOvr>
</p:sld>
</file>

<file path=ppt/theme/theme1.xml><?xml version="1.0" encoding="utf-8"?>
<a:theme xmlns:a="http://schemas.openxmlformats.org/drawingml/2006/main" name="Office Theme">
  <a:themeElements>
    <a:clrScheme name="Prilagođeno 1">
      <a:dk1>
        <a:sysClr val="windowText" lastClr="000000"/>
      </a:dk1>
      <a:lt1>
        <a:sysClr val="window" lastClr="FFFFFF"/>
      </a:lt1>
      <a:dk2>
        <a:srgbClr val="44546A"/>
      </a:dk2>
      <a:lt2>
        <a:srgbClr val="E7E6E6"/>
      </a:lt2>
      <a:accent1>
        <a:srgbClr val="4472C4"/>
      </a:accent1>
      <a:accent2>
        <a:srgbClr val="ED7D31"/>
      </a:accent2>
      <a:accent3>
        <a:srgbClr val="00B050"/>
      </a:accent3>
      <a:accent4>
        <a:srgbClr val="7030A0"/>
      </a:accent4>
      <a:accent5>
        <a:srgbClr val="FF0000"/>
      </a:accent5>
      <a:accent6>
        <a:srgbClr val="FFFF00"/>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3.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Ion Boardroom</Template>
  <TotalTime>889</TotalTime>
  <Words>763</Words>
  <Application>Microsoft Office PowerPoint</Application>
  <PresentationFormat>Široki ekran</PresentationFormat>
  <Paragraphs>169</Paragraphs>
  <Slides>25</Slides>
  <Notes>1</Notes>
  <HiddenSlides>0</HiddenSlides>
  <MMClips>0</MMClips>
  <ScaleCrop>false</ScaleCrop>
  <HeadingPairs>
    <vt:vector size="6" baseType="variant">
      <vt:variant>
        <vt:lpstr>Korišćeni fontovi</vt:lpstr>
      </vt:variant>
      <vt:variant>
        <vt:i4>5</vt:i4>
      </vt:variant>
      <vt:variant>
        <vt:lpstr>Tema</vt:lpstr>
      </vt:variant>
      <vt:variant>
        <vt:i4>1</vt:i4>
      </vt:variant>
      <vt:variant>
        <vt:lpstr>Naslovi slajdova</vt:lpstr>
      </vt:variant>
      <vt:variant>
        <vt:i4>25</vt:i4>
      </vt:variant>
    </vt:vector>
  </HeadingPairs>
  <TitlesOfParts>
    <vt:vector size="31" baseType="lpstr">
      <vt:lpstr>Arial</vt:lpstr>
      <vt:lpstr>Avenir Next LT Pro</vt:lpstr>
      <vt:lpstr>Calibri</vt:lpstr>
      <vt:lpstr>Cambria</vt:lpstr>
      <vt:lpstr>Cambria Math</vt:lpstr>
      <vt:lpstr>Office Theme</vt:lpstr>
      <vt:lpstr>Illumina paired-end dna sequencer SIMULATOR</vt:lpstr>
      <vt:lpstr>Illumina sequencing</vt:lpstr>
      <vt:lpstr>Illumina sequencing</vt:lpstr>
      <vt:lpstr>Alignment and data analysis</vt:lpstr>
      <vt:lpstr>Paired-end sequencing and alignment</vt:lpstr>
      <vt:lpstr>Illumina paired-end Sequencing simulation</vt:lpstr>
      <vt:lpstr>Illumina paired-end Sequencing simulation</vt:lpstr>
      <vt:lpstr>Illumina paired-end Sequencing simulation</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DISCUSION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ana vanzo</cp:lastModifiedBy>
  <cp:revision>9</cp:revision>
  <dcterms:created xsi:type="dcterms:W3CDTF">2022-05-20T09:41:09Z</dcterms:created>
  <dcterms:modified xsi:type="dcterms:W3CDTF">2022-05-21T17:06:49Z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